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</p:sldMasterIdLst>
  <p:notesMasterIdLst>
    <p:notesMasterId r:id="rId21"/>
  </p:notesMasterIdLst>
  <p:handoutMasterIdLst>
    <p:handoutMasterId r:id="rId22"/>
  </p:handoutMasterIdLst>
  <p:sldIdLst>
    <p:sldId id="257" r:id="rId3"/>
    <p:sldId id="256" r:id="rId4"/>
    <p:sldId id="263" r:id="rId5"/>
    <p:sldId id="287" r:id="rId6"/>
    <p:sldId id="274" r:id="rId7"/>
    <p:sldId id="276" r:id="rId8"/>
    <p:sldId id="277" r:id="rId9"/>
    <p:sldId id="291" r:id="rId10"/>
    <p:sldId id="288" r:id="rId11"/>
    <p:sldId id="278" r:id="rId12"/>
    <p:sldId id="280" r:id="rId13"/>
    <p:sldId id="282" r:id="rId14"/>
    <p:sldId id="289" r:id="rId15"/>
    <p:sldId id="290" r:id="rId16"/>
    <p:sldId id="292" r:id="rId17"/>
    <p:sldId id="281" r:id="rId18"/>
    <p:sldId id="273" r:id="rId19"/>
    <p:sldId id="260" r:id="rId2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63"/>
    <p:restoredTop sz="94712"/>
  </p:normalViewPr>
  <p:slideViewPr>
    <p:cSldViewPr snapToGrid="0">
      <p:cViewPr varScale="1">
        <p:scale>
          <a:sx n="155" d="100"/>
          <a:sy n="155" d="100"/>
        </p:scale>
        <p:origin x="8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6C86D674-0C65-7F13-1DD4-FE269175FC2F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0C3D455-B30A-B90A-5107-FC082637A225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EA0B641-4AE5-B942-9DCB-DBD2519CC74C}" type="datetime1">
              <a:rPr lang="es-E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20/7/25</a:t>
            </a:fld>
            <a:endParaRPr lang="es-E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2E33E98-1D51-9FA9-E2A6-D55F7F8B98A4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BB34099-8CCF-8AFD-1496-38C0136B1716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1C38155-DC94-5B4B-BF0B-DD7B52CA9C6B}" type="slidenum">
              <a:t>‹Nº›</a:t>
            </a:fld>
            <a:endParaRPr lang="es-E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6532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0FA9553C-C5C7-A1C3-5E00-CDFCFD9D5FC7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C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B78F8AE-F9FA-223D-BEA7-0C66364BDF48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C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60904E99-E4EB-E347-B629-8AED88F4227C}" type="datetime1">
              <a:rPr lang="es-CL"/>
              <a:pPr lvl="0"/>
              <a:t>20-07-25</a:t>
            </a:fld>
            <a:endParaRPr lang="es-CL"/>
          </a:p>
        </p:txBody>
      </p:sp>
      <p:sp>
        <p:nvSpPr>
          <p:cNvPr id="4" name="Marcador de imagen de diapositiva 3">
            <a:extLst>
              <a:ext uri="{FF2B5EF4-FFF2-40B4-BE49-F238E27FC236}">
                <a16:creationId xmlns:a16="http://schemas.microsoft.com/office/drawing/2014/main" id="{793D034F-4A83-14C0-B2CA-6185B36395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Marcador de notas 4">
            <a:extLst>
              <a:ext uri="{FF2B5EF4-FFF2-40B4-BE49-F238E27FC236}">
                <a16:creationId xmlns:a16="http://schemas.microsoft.com/office/drawing/2014/main" id="{C4F8B548-4654-A1DC-68D8-07710A7E62A7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1F59288-4C24-29D8-CCED-6CD7D3609990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C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46908D4-0510-34C6-D459-BDA6BCD4E5E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C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4F34AD63-B9A8-BD47-A2DE-B6C9B7B9F07B}" type="slidenum"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1108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s-E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s-E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s-E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s-E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s-E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F9EDFA5-7131-D118-AE36-120BBAD97E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A2CBFBD-5D78-1AE2-B94F-4671E90D68A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91D77CC-4D0C-3928-318D-AAD676E1D92A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A9107BD-04D8-D04D-8B96-C0EEA25CCF73}" type="slidenum">
              <a:t>2</a:t>
            </a:fld>
            <a:endParaRPr lang="es-CL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EF47B79-C330-B858-D0D0-A20FF8D27C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7D83912-43B4-191E-5BC1-6EF6451A4C7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5A5FC4B-5B03-84D2-C4FD-9E9C6DAFE0DB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9728FE-E7FA-A24C-9CB4-B1A2665E5AE6}" type="slidenum">
              <a:t>11</a:t>
            </a:fld>
            <a:endParaRPr lang="es-CL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1E69FCA-7422-6A3E-818C-EBC5D875A8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799DF76-4BCE-8BF1-5C81-7CD6406650E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FB02433-0482-B6DD-FE2B-810D9B584118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937FF55-58E7-B34D-8516-3238A72F5A76}" type="slidenum">
              <a:t>12</a:t>
            </a:fld>
            <a:endParaRPr lang="es-CL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3E79C9A-76BC-5CD3-F1D4-0CFA1C6958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750E5B5-F63F-138E-8882-E244F7E9521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187E3A4-2CDB-B608-8C87-C73513AD99F3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9DF234A-01BA-254B-8A89-3EDD1225CBF7}" type="slidenum">
              <a:t>13</a:t>
            </a:fld>
            <a:endParaRPr lang="es-CL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143F8BD-BC23-F344-D0DE-2EAD0820C6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F87B33F-3970-6DB7-47FD-3F13AF565E7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8DFA557-0C9F-D425-A7CA-696C68E6F731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C19F6FB-0E0B-3846-9A2E-45EE8D44FE7E}" type="slidenum">
              <a:t>14</a:t>
            </a:fld>
            <a:endParaRPr lang="es-CL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0F1982-7446-CD98-A8B8-3D5F108BCB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635596B-B973-174F-D8D0-DB238D08F6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B567EAC-6F5F-3097-F994-60A74AC5A74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F349102-2D37-15B9-5149-53572254FC98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C19F6FB-0E0B-3846-9A2E-45EE8D44FE7E}" type="slidenum">
              <a:t>15</a:t>
            </a:fld>
            <a:endParaRPr lang="es-CL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48221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BDB15EF-904B-E9DD-4ECB-5B868C3642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D1E478E-B6CA-C91F-4435-4A7C1C55594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EA1912C-755C-DA90-7366-6E4A0E0D7EBA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4F071A0-B782-FF48-AD1D-D3B9B1CEF758}" type="slidenum">
              <a:t>16</a:t>
            </a:fld>
            <a:endParaRPr lang="es-CL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C4AD386-A444-3F0C-16B4-1B9438275A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DC38D1F-768F-51AC-9944-0D663CAA00C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392A356-51D3-6B77-EBF7-829049BACA99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F422A2C-A071-7A41-A60D-EAB90FD46FC2}" type="slidenum">
              <a:t>3</a:t>
            </a:fld>
            <a:endParaRPr lang="es-CL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7FE2D27-D20C-70E8-F96B-F8509EFA27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64C45CA-4808-0204-2F7C-8E8E542ACA0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146B706-B5B0-6292-F1A9-15917C305BD5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AD3AFDC-3ABB-904B-A6EC-27099DC5FFFA}" type="slidenum">
              <a:t>4</a:t>
            </a:fld>
            <a:endParaRPr lang="es-CL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600AE2E-C0B6-9B62-F009-0F58102C4E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5FCAEBA-FC26-6573-2221-575409CA487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E8E9061-B9D2-39BB-34C1-7D3406C02E2D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2FE972A-F2CC-FA47-B52A-8CF7B5CE0AD3}" type="slidenum">
              <a:t>5</a:t>
            </a:fld>
            <a:endParaRPr lang="es-CL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12E47B0-E471-A8F0-1408-1E28E2AE7D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CF5E12C-877E-1E59-F67B-0BCDFA5C246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AA14167-20C9-310F-879C-3901C6111D1C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3887244-42A6-364A-902F-BA026B30C715}" type="slidenum">
              <a:t>6</a:t>
            </a:fld>
            <a:endParaRPr lang="es-CL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1FEE94D-50C1-DCA3-EE8D-7A10D34C9A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41CE3A7-416E-EAAE-5D05-0FAF13D305A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C03C81-7A5E-9507-51B9-4BE61FE32EE5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4C08A5C-EBA6-AB4F-95CD-0A88E45F0033}" type="slidenum">
              <a:t>7</a:t>
            </a:fld>
            <a:endParaRPr lang="es-CL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1B3285-DEE2-1AF1-FDDE-9A12A89B8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45359C6-F9CF-C3BC-B344-8AF54F3FC6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D313ED0-8CF0-B1C8-C0BC-C355A43715E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C96BD83-189B-BC7D-8575-D76892579034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4C08A5C-EBA6-AB4F-95CD-0A88E45F0033}" type="slidenum">
              <a:t>8</a:t>
            </a:fld>
            <a:endParaRPr lang="es-CL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5368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90EC1FC-8213-5520-27D0-410D6D718D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B8D98E9-1BC7-DFF9-16B6-4E88ECB6DF1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63E11C1-908F-6C7A-ACAE-46917708E211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C685799-6272-3745-8FD8-CC8BC7A6AE5C}" type="slidenum">
              <a:t>9</a:t>
            </a:fld>
            <a:endParaRPr lang="es-CL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BB575D9-1659-84E2-C81B-98AACA5546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7291DF9-CBBD-7692-C3F7-BACB3341420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4B33EA0-C9D0-73B8-C4C9-A0AB1FFF79AA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C5ED5FB-CB83-1047-BC59-7CF9929DFF32}" type="slidenum">
              <a:t>10</a:t>
            </a:fld>
            <a:endParaRPr lang="es-CL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AF7CFF-FFCE-FE39-E5B5-EB9E0475156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74965" y="3440146"/>
            <a:ext cx="7197434" cy="1184093"/>
          </a:xfrm>
        </p:spPr>
        <p:txBody>
          <a:bodyPr anchor="t"/>
          <a:lstStyle>
            <a:lvl1pPr algn="r">
              <a:defRPr sz="440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215F401-77C2-56EF-8027-44782851573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74965" y="4636693"/>
            <a:ext cx="7197434" cy="1071960"/>
          </a:xfr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s-ES"/>
              <a:t>Haga clic para modificar el estilo </a:t>
            </a:r>
            <a:br>
              <a:rPr lang="es-ES"/>
            </a:br>
            <a:r>
              <a:rPr lang="es-ES"/>
              <a:t>de subtítulo del patrón</a:t>
            </a:r>
          </a:p>
        </p:txBody>
      </p:sp>
      <p:pic>
        <p:nvPicPr>
          <p:cNvPr id="4" name="Imagen 3" descr="UC color TR-01.png">
            <a:extLst>
              <a:ext uri="{FF2B5EF4-FFF2-40B4-BE49-F238E27FC236}">
                <a16:creationId xmlns:a16="http://schemas.microsoft.com/office/drawing/2014/main" id="{65307AB3-68D2-4274-9E23-E54F21954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613" y="213987"/>
            <a:ext cx="2227551" cy="1283515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5" name="Imagen 5" descr="fondo 2727.ai">
            <a:extLst>
              <a:ext uri="{FF2B5EF4-FFF2-40B4-BE49-F238E27FC236}">
                <a16:creationId xmlns:a16="http://schemas.microsoft.com/office/drawing/2014/main" id="{284C33F7-E8B8-6693-F282-BAB608198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0136" y="0"/>
            <a:ext cx="6043863" cy="1497503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6" name="Imagen 7" descr="Viñeta PPT DADO.ai">
            <a:extLst>
              <a:ext uri="{FF2B5EF4-FFF2-40B4-BE49-F238E27FC236}">
                <a16:creationId xmlns:a16="http://schemas.microsoft.com/office/drawing/2014/main" id="{72CAB440-3A22-2665-15DE-89573B0C2B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95" y="5914101"/>
            <a:ext cx="9004297" cy="850904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7" name="Rectángulo 8">
            <a:extLst>
              <a:ext uri="{FF2B5EF4-FFF2-40B4-BE49-F238E27FC236}">
                <a16:creationId xmlns:a16="http://schemas.microsoft.com/office/drawing/2014/main" id="{2E6C59F5-E7AF-8707-BB99-BD658BE351AE}"/>
              </a:ext>
            </a:extLst>
          </p:cNvPr>
          <p:cNvSpPr/>
          <p:nvPr/>
        </p:nvSpPr>
        <p:spPr>
          <a:xfrm flipV="1">
            <a:off x="0" y="-9"/>
            <a:ext cx="177421" cy="1497503"/>
          </a:xfrm>
          <a:prstGeom prst="rect">
            <a:avLst/>
          </a:prstGeom>
          <a:solidFill>
            <a:srgbClr val="FFE200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613480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478379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">
            <a:extLst>
              <a:ext uri="{FF2B5EF4-FFF2-40B4-BE49-F238E27FC236}">
                <a16:creationId xmlns:a16="http://schemas.microsoft.com/office/drawing/2014/main" id="{825D523D-B6FE-9D82-810B-D26FA8327E71}"/>
              </a:ext>
            </a:extLst>
          </p:cNvPr>
          <p:cNvSpPr/>
          <p:nvPr/>
        </p:nvSpPr>
        <p:spPr>
          <a:xfrm>
            <a:off x="169328" y="1342924"/>
            <a:ext cx="8974671" cy="3181051"/>
          </a:xfrm>
          <a:prstGeom prst="rect">
            <a:avLst/>
          </a:prstGeom>
          <a:solidFill>
            <a:srgbClr val="7F7F7F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8ECDC9B8-9347-4376-3CB1-712D6878135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340781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Clic para editar nombre de capítulo</a:t>
            </a:r>
          </a:p>
        </p:txBody>
      </p:sp>
    </p:spTree>
    <p:extLst>
      <p:ext uri="{BB962C8B-B14F-4D97-AF65-F5344CB8AC3E}">
        <p14:creationId xmlns:p14="http://schemas.microsoft.com/office/powerpoint/2010/main" val="956272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sarrollo de t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8386BA-3FB2-E3D0-F24A-9B7196A5661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69619E-09AF-0E92-9475-D94DB809A64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108454"/>
          </a:xfrm>
        </p:spPr>
        <p:txBody>
          <a:bodyPr/>
          <a:lstStyle>
            <a:lvl1pPr>
              <a:spcBef>
                <a:spcPts val="600"/>
              </a:spcBef>
              <a:defRPr sz="2600"/>
            </a:lvl1pPr>
            <a:lvl2pPr>
              <a:spcBef>
                <a:spcPts val="600"/>
              </a:spcBef>
              <a:defRPr sz="260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5CBD1F-916D-B8B8-F803-98DC7FA97751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170819" y="6356351"/>
            <a:ext cx="800392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ADCDD9F8-5F45-CF4D-83D9-BF44A80B71E2}" type="datetime1">
              <a:rPr lang="es-ES"/>
              <a:pPr lvl="0"/>
              <a:t>20/7/25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A1B630-9493-853D-CB07-E5236339287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1627375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046957-8CFF-29F3-393F-D93853C1EBF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971211" y="6356351"/>
            <a:ext cx="656164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0063E49C-4626-2545-A2A6-5799E206D281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128900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6D2741-2D09-3316-6E59-3F2D732C7CA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822F15-752C-14BD-4AC1-168466B976A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116391"/>
          </a:xfrm>
        </p:spPr>
        <p:txBody>
          <a:bodyPr/>
          <a:lstStyle>
            <a:lvl1pPr>
              <a:defRPr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082012C-AFE3-BB03-9BA1-C94426EC3E2E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116391"/>
          </a:xfrm>
        </p:spPr>
        <p:txBody>
          <a:bodyPr/>
          <a:lstStyle>
            <a:lvl1pPr>
              <a:defRPr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011C755-8BBE-40BA-FAC6-82B230CF22DD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170819" y="6356351"/>
            <a:ext cx="800392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990A72EE-2FAF-D943-8CEF-2B99E620EE93}" type="datetime1">
              <a:rPr lang="es-ES"/>
              <a:pPr lvl="0"/>
              <a:t>20/7/25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B06FA4-5296-E115-6A99-CA125DD5F58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1627375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FB852EF-89A6-F6AF-18C8-DED7A78D9F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971211" y="6356351"/>
            <a:ext cx="656164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070C4274-D77F-F84F-8D54-B85C0FDE1601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3193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o y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C26D2A-B1ED-02D3-BE29-420696296F2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56783A-804B-E7FA-4E49-D4FC056B53E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1535113"/>
            <a:ext cx="4040184" cy="1303230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8ABF0F1-A845-EB31-0140-811B164AA4CB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57200" y="2901345"/>
            <a:ext cx="4040184" cy="2815245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6">
            <a:extLst>
              <a:ext uri="{FF2B5EF4-FFF2-40B4-BE49-F238E27FC236}">
                <a16:creationId xmlns:a16="http://schemas.microsoft.com/office/drawing/2014/main" id="{F9A270D7-4B43-988E-A70C-DB2AF9532638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170819" y="6356351"/>
            <a:ext cx="800392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6934F569-C256-2A46-BBD7-4AB45F09278C}" type="datetime1">
              <a:rPr lang="es-ES"/>
              <a:pPr lvl="0"/>
              <a:t>20/7/25</a:t>
            </a:fld>
            <a:endParaRPr lang="es-ES"/>
          </a:p>
        </p:txBody>
      </p:sp>
      <p:sp>
        <p:nvSpPr>
          <p:cNvPr id="6" name="Marcador de pie de página 7">
            <a:extLst>
              <a:ext uri="{FF2B5EF4-FFF2-40B4-BE49-F238E27FC236}">
                <a16:creationId xmlns:a16="http://schemas.microsoft.com/office/drawing/2014/main" id="{3213B4B2-768F-4614-7B90-8B498EBA813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1627375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s-ES"/>
          </a:p>
        </p:txBody>
      </p:sp>
      <p:sp>
        <p:nvSpPr>
          <p:cNvPr id="7" name="Marcador de número de diapositiva 8">
            <a:extLst>
              <a:ext uri="{FF2B5EF4-FFF2-40B4-BE49-F238E27FC236}">
                <a16:creationId xmlns:a16="http://schemas.microsoft.com/office/drawing/2014/main" id="{A5011F38-C8C3-B2D9-5F33-A355BAC2D51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971211" y="6356351"/>
            <a:ext cx="656164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05B4262C-BB39-5A49-BE66-89841CCD9FDC}" type="slidenum">
              <a:t>‹Nº›</a:t>
            </a:fld>
            <a:endParaRPr lang="es-ES"/>
          </a:p>
        </p:txBody>
      </p:sp>
      <p:sp>
        <p:nvSpPr>
          <p:cNvPr id="8" name="Marcador de SmartArt 10">
            <a:extLst>
              <a:ext uri="{FF2B5EF4-FFF2-40B4-BE49-F238E27FC236}">
                <a16:creationId xmlns:a16="http://schemas.microsoft.com/office/drawing/2014/main" id="{F79A7284-7F78-0BEA-546C-C6A322F6CE7B}"/>
              </a:ext>
            </a:extLst>
          </p:cNvPr>
          <p:cNvSpPr txBox="1">
            <a:spLocks noGrp="1"/>
          </p:cNvSpPr>
          <p:nvPr>
            <p:ph type="dgm" idx="4294967295"/>
          </p:nvPr>
        </p:nvSpPr>
        <p:spPr>
          <a:xfrm>
            <a:off x="4559298" y="1535113"/>
            <a:ext cx="4127501" cy="41814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en el icono para agregar un gráfico SmartArt</a:t>
            </a:r>
          </a:p>
        </p:txBody>
      </p:sp>
    </p:spTree>
    <p:extLst>
      <p:ext uri="{BB962C8B-B14F-4D97-AF65-F5344CB8AC3E}">
        <p14:creationId xmlns:p14="http://schemas.microsoft.com/office/powerpoint/2010/main" val="1181714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con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0DB9B4-34E9-DB66-8CBA-261FE4DB472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8E20162-1AFA-2BED-D362-AD55359C863C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170819" y="6356351"/>
            <a:ext cx="800392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E0BE8B15-D5FA-A943-89BF-128E84673F74}" type="datetime1">
              <a:rPr lang="es-ES"/>
              <a:pPr lvl="0"/>
              <a:t>20/7/25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CE1BE1D-EB06-F1A1-379F-9804CA0029F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1627375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02E23A7-0D75-6472-D9BC-B53EBDF71A2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971211" y="6356351"/>
            <a:ext cx="656164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17F35183-8819-534E-9211-181FDD551315}" type="slidenum">
              <a:t>‹Nº›</a:t>
            </a:fld>
            <a:endParaRPr lang="es-ES"/>
          </a:p>
        </p:txBody>
      </p:sp>
      <p:sp>
        <p:nvSpPr>
          <p:cNvPr id="6" name="Marcador de gráfico 6">
            <a:extLst>
              <a:ext uri="{FF2B5EF4-FFF2-40B4-BE49-F238E27FC236}">
                <a16:creationId xmlns:a16="http://schemas.microsoft.com/office/drawing/2014/main" id="{E3ECD66E-CBD7-BF6A-B07E-31E3CAF3619A}"/>
              </a:ext>
            </a:extLst>
          </p:cNvPr>
          <p:cNvSpPr txBox="1">
            <a:spLocks noGrp="1"/>
          </p:cNvSpPr>
          <p:nvPr>
            <p:ph type="chart" idx="4294967295"/>
          </p:nvPr>
        </p:nvSpPr>
        <p:spPr>
          <a:xfrm>
            <a:off x="457200" y="1755748"/>
            <a:ext cx="8229600" cy="396084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en el icono para agregar un gráfico</a:t>
            </a:r>
          </a:p>
        </p:txBody>
      </p:sp>
    </p:spTree>
    <p:extLst>
      <p:ext uri="{BB962C8B-B14F-4D97-AF65-F5344CB8AC3E}">
        <p14:creationId xmlns:p14="http://schemas.microsoft.com/office/powerpoint/2010/main" val="2327630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2673D4-5182-6404-4774-96F7C88953E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7EB8495-B187-C278-B12A-57EA7BE73188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170819" y="6356351"/>
            <a:ext cx="800392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FFAC03E1-451B-F04A-859C-B12DE3BD4815}" type="datetime1">
              <a:rPr lang="es-ES"/>
              <a:pPr lvl="0"/>
              <a:t>20/7/25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C4DD247-FF65-A13A-2FC8-2C55E9754DD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1627375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A561242-2B6D-9D54-8003-82DB56B3517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971211" y="6356351"/>
            <a:ext cx="656164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CED98836-D55F-9545-8D86-DD567A6CD9DB}" type="slidenum">
              <a:t>‹Nº›</a:t>
            </a:fld>
            <a:endParaRPr lang="es-ES"/>
          </a:p>
        </p:txBody>
      </p:sp>
      <p:sp>
        <p:nvSpPr>
          <p:cNvPr id="6" name="Marcador de posición de imagen 2">
            <a:extLst>
              <a:ext uri="{FF2B5EF4-FFF2-40B4-BE49-F238E27FC236}">
                <a16:creationId xmlns:a16="http://schemas.microsoft.com/office/drawing/2014/main" id="{7B893202-9B55-A8A7-61E5-36DAD1AEF58A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57200" y="1618771"/>
            <a:ext cx="8229600" cy="35862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3200"/>
            </a:lvl1pPr>
          </a:lstStyle>
          <a:p>
            <a:pPr lvl="0"/>
            <a:r>
              <a:rPr lang="es-ES"/>
              <a:t>Haga clic en el icono para agregar una imagen</a:t>
            </a:r>
          </a:p>
        </p:txBody>
      </p:sp>
      <p:sp>
        <p:nvSpPr>
          <p:cNvPr id="7" name="Marcador de texto 3">
            <a:extLst>
              <a:ext uri="{FF2B5EF4-FFF2-40B4-BE49-F238E27FC236}">
                <a16:creationId xmlns:a16="http://schemas.microsoft.com/office/drawing/2014/main" id="{3609C57D-9E2F-6753-B8D7-8445BE3B5E4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5367335"/>
            <a:ext cx="8229600" cy="34924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58247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A8698F-1456-17BB-2633-F1EDE243952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18B072D-678A-3D5D-3850-629BE9758464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170819" y="6356351"/>
            <a:ext cx="800392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BB510029-B1F4-4B4D-B783-0612CC93CE9D}" type="datetime1">
              <a:rPr lang="es-ES"/>
              <a:pPr lvl="0"/>
              <a:t>20/7/25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4561925-74A1-6853-235B-160CDD01A93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1627375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100DC46-08FD-81A7-0117-056D97279C7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971211" y="6356351"/>
            <a:ext cx="656164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C485C8FA-B4D6-2944-B099-AA248ED7B171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5999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4" descr="fondo 2727.ai">
            <a:extLst>
              <a:ext uri="{FF2B5EF4-FFF2-40B4-BE49-F238E27FC236}">
                <a16:creationId xmlns:a16="http://schemas.microsoft.com/office/drawing/2014/main" id="{D03A1878-7AB9-FDB0-177D-A715EA899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5973"/>
            <a:ext cx="9144000" cy="4657094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101613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6" descr="fondo 2727.ai">
            <a:extLst>
              <a:ext uri="{FF2B5EF4-FFF2-40B4-BE49-F238E27FC236}">
                <a16:creationId xmlns:a16="http://schemas.microsoft.com/office/drawing/2014/main" id="{0975910F-C9EA-A9F2-BE45-D3F94E8C1D4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8739" y="0"/>
            <a:ext cx="8985260" cy="1342924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3" name="Marcador de título 1">
            <a:extLst>
              <a:ext uri="{FF2B5EF4-FFF2-40B4-BE49-F238E27FC236}">
                <a16:creationId xmlns:a16="http://schemas.microsoft.com/office/drawing/2014/main" id="{3AACC430-FFEA-A72E-28C7-2B9CDE560C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19992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s-ES"/>
              <a:t>Clic para editar título</a:t>
            </a:r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13B47DB0-B6DE-26FA-CD69-04A3C977DBE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1084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5" name="Imagen 8" descr="Viñeta PPT DADO.ai">
            <a:extLst>
              <a:ext uri="{FF2B5EF4-FFF2-40B4-BE49-F238E27FC236}">
                <a16:creationId xmlns:a16="http://schemas.microsoft.com/office/drawing/2014/main" id="{922EF59C-064B-F74C-203E-5D0436004CF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495" y="5914101"/>
            <a:ext cx="9004297" cy="850904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6" name="Rectángulo 9">
            <a:extLst>
              <a:ext uri="{FF2B5EF4-FFF2-40B4-BE49-F238E27FC236}">
                <a16:creationId xmlns:a16="http://schemas.microsoft.com/office/drawing/2014/main" id="{4004954C-4956-CE08-4FB4-BDA66577B629}"/>
              </a:ext>
            </a:extLst>
          </p:cNvPr>
          <p:cNvSpPr/>
          <p:nvPr/>
        </p:nvSpPr>
        <p:spPr>
          <a:xfrm>
            <a:off x="0" y="199924"/>
            <a:ext cx="158739" cy="1143000"/>
          </a:xfrm>
          <a:prstGeom prst="rect">
            <a:avLst/>
          </a:prstGeom>
          <a:solidFill>
            <a:srgbClr val="FFE200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marL="0" marR="0" lvl="0" indent="0" algn="l" defTabSz="4572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s-ES" sz="3200" b="1" i="0" u="none" strike="noStrike" kern="1200" cap="none" spc="0" baseline="0">
          <a:solidFill>
            <a:srgbClr val="FFFFFF"/>
          </a:solidFill>
          <a:uFillTx/>
          <a:latin typeface="Arial"/>
          <a:cs typeface="Arial"/>
        </a:defRPr>
      </a:lvl1pPr>
    </p:titleStyle>
    <p:bodyStyle>
      <a:lvl1pPr marL="342900" marR="0" lvl="0" indent="-342900" algn="l" defTabSz="4572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/>
        <a:buChar char="•"/>
        <a:tabLst/>
        <a:defRPr lang="es-ES" sz="2800" b="0" i="0" u="none" strike="noStrike" kern="1200" cap="none" spc="0" baseline="0">
          <a:solidFill>
            <a:srgbClr val="000000"/>
          </a:solidFill>
          <a:uFillTx/>
          <a:latin typeface="Arial"/>
          <a:cs typeface="Arial"/>
        </a:defRPr>
      </a:lvl1pPr>
      <a:lvl2pPr marL="365129" marR="0" lvl="1" indent="0" algn="l" defTabSz="457200" rtl="0" fontAlgn="auto" hangingPunct="1">
        <a:lnSpc>
          <a:spcPct val="100000"/>
        </a:lnSpc>
        <a:spcBef>
          <a:spcPts val="700"/>
        </a:spcBef>
        <a:spcAft>
          <a:spcPts val="0"/>
        </a:spcAft>
        <a:buNone/>
        <a:tabLst/>
        <a:defRPr lang="es-ES" sz="2800" b="0" i="0" u="none" strike="noStrike" kern="1200" cap="none" spc="0" baseline="0">
          <a:solidFill>
            <a:srgbClr val="000000"/>
          </a:solidFill>
          <a:uFillTx/>
          <a:latin typeface="Arial"/>
          <a:cs typeface="Arial"/>
        </a:defRPr>
      </a:lvl2pPr>
      <a:lvl3pPr marL="630241" marR="0" lvl="2" indent="-241301" algn="l" defTabSz="4572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/>
        <a:buChar char="•"/>
        <a:tabLst/>
        <a:defRPr lang="es-ES" sz="2400" b="0" i="0" u="none" strike="noStrike" kern="1200" cap="none" spc="0" baseline="0">
          <a:solidFill>
            <a:srgbClr val="000000"/>
          </a:solidFill>
          <a:uFillTx/>
          <a:latin typeface="Arial"/>
          <a:cs typeface="Arial"/>
        </a:defRPr>
      </a:lvl3pPr>
      <a:lvl4pPr marL="982659" marR="0" lvl="3" indent="-268284" algn="l" defTabSz="4572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/>
        <a:buChar char="–"/>
        <a:tabLst/>
        <a:defRPr lang="es-ES" sz="2000" b="0" i="0" u="none" strike="noStrike" kern="1200" cap="none" spc="0" baseline="0">
          <a:solidFill>
            <a:srgbClr val="000000"/>
          </a:solidFill>
          <a:uFillTx/>
          <a:latin typeface="Arial"/>
          <a:cs typeface="Arial"/>
        </a:defRPr>
      </a:lvl4pPr>
      <a:lvl5pPr marL="982659" marR="0" lvl="4" indent="0" algn="l" defTabSz="457200" rtl="0" fontAlgn="auto" hangingPunct="1">
        <a:lnSpc>
          <a:spcPct val="100000"/>
        </a:lnSpc>
        <a:spcBef>
          <a:spcPts val="500"/>
        </a:spcBef>
        <a:spcAft>
          <a:spcPts val="0"/>
        </a:spcAft>
        <a:buNone/>
        <a:tabLst/>
        <a:defRPr lang="es-ES" sz="2000" b="0" i="0" u="none" strike="noStrike" kern="1200" cap="none" spc="0" baseline="0">
          <a:solidFill>
            <a:srgbClr val="000000"/>
          </a:solidFill>
          <a:uFillTx/>
          <a:latin typeface="Arial"/>
          <a:cs typeface="Aria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6" descr="UC color TR-01.eps">
            <a:extLst>
              <a:ext uri="{FF2B5EF4-FFF2-40B4-BE49-F238E27FC236}">
                <a16:creationId xmlns:a16="http://schemas.microsoft.com/office/drawing/2014/main" id="{81325086-3394-8E72-B9B9-93F8DAB31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166" y="1489795"/>
            <a:ext cx="6709656" cy="3878418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E1C84B-0348-28B7-4D51-C879F840755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es-MX"/>
              <a:t>§5.	Potestad cautelar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C44A13-31CC-DA93-619C-4F37DBE260A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39481" y="1364696"/>
            <a:ext cx="8338459" cy="4898568"/>
          </a:xfrm>
        </p:spPr>
        <p:txBody>
          <a:bodyPr>
            <a:normAutofit lnSpcReduction="10000"/>
          </a:bodyPr>
          <a:lstStyle/>
          <a:p>
            <a:pPr marL="0" lvl="0" indent="0" algn="just">
              <a:lnSpc>
                <a:spcPct val="80000"/>
              </a:lnSpc>
              <a:spcBef>
                <a:spcPts val="500"/>
              </a:spcBef>
              <a:buNone/>
            </a:pPr>
            <a:endParaRPr lang="es-CL" sz="2200" dirty="0">
              <a:solidFill>
                <a:srgbClr val="4F81BD"/>
              </a:solidFill>
            </a:endParaRPr>
          </a:p>
          <a:p>
            <a:pPr marL="514350" lvl="0" indent="-514350" algn="just">
              <a:lnSpc>
                <a:spcPct val="80000"/>
              </a:lnSpc>
              <a:spcBef>
                <a:spcPts val="500"/>
              </a:spcBef>
              <a:buFont typeface="Calibri"/>
              <a:buAutoNum type="arabicPeriod"/>
            </a:pPr>
            <a:r>
              <a:rPr lang="es-CL" sz="2200" dirty="0">
                <a:solidFill>
                  <a:srgbClr val="4F81BD"/>
                </a:solidFill>
              </a:rPr>
              <a:t>Las modificaciones a la </a:t>
            </a:r>
            <a:r>
              <a:rPr lang="es-CL" sz="2200" b="1" dirty="0">
                <a:solidFill>
                  <a:srgbClr val="4F81BD"/>
                </a:solidFill>
              </a:rPr>
              <a:t>letra g del art. 3</a:t>
            </a:r>
            <a:r>
              <a:rPr lang="es-CL" sz="2200" dirty="0">
                <a:solidFill>
                  <a:srgbClr val="4F81BD"/>
                </a:solidFill>
              </a:rPr>
              <a:t> generan importantes incertidumbres: ¿por qué se reemplaza daño por afectación?; ¿por qué se reemplaza RCA por instrumentos de carácter ambiental? ¿por qué se elimina incumplimiento grave? </a:t>
            </a:r>
          </a:p>
          <a:p>
            <a:pPr marL="514350" lvl="0" indent="-514350" algn="just">
              <a:lnSpc>
                <a:spcPct val="80000"/>
              </a:lnSpc>
              <a:spcBef>
                <a:spcPts val="500"/>
              </a:spcBef>
              <a:buFont typeface="Calibri"/>
              <a:buAutoNum type="arabicPeriod"/>
            </a:pPr>
            <a:endParaRPr lang="es-CL" sz="2200" dirty="0">
              <a:solidFill>
                <a:srgbClr val="4F81BD"/>
              </a:solidFill>
            </a:endParaRPr>
          </a:p>
          <a:p>
            <a:pPr marL="514350" lvl="0" indent="-514350" algn="just">
              <a:lnSpc>
                <a:spcPct val="80000"/>
              </a:lnSpc>
              <a:spcBef>
                <a:spcPts val="500"/>
              </a:spcBef>
              <a:buFont typeface="Calibri"/>
              <a:buAutoNum type="arabicPeriod"/>
            </a:pPr>
            <a:r>
              <a:rPr lang="es-CL" sz="2200" dirty="0">
                <a:solidFill>
                  <a:srgbClr val="4F81BD"/>
                </a:solidFill>
              </a:rPr>
              <a:t>La incorporación del “riesgo inminente” generará conflictos (al igual que los impactos no previstos en la evaluación).</a:t>
            </a:r>
          </a:p>
          <a:p>
            <a:pPr marL="514350" lvl="0" indent="-514350" algn="just">
              <a:lnSpc>
                <a:spcPct val="80000"/>
              </a:lnSpc>
              <a:spcBef>
                <a:spcPts val="500"/>
              </a:spcBef>
              <a:buFont typeface="Calibri"/>
              <a:buAutoNum type="arabicPeriod"/>
            </a:pPr>
            <a:endParaRPr lang="es-CL" sz="2200" dirty="0">
              <a:solidFill>
                <a:srgbClr val="4F81BD"/>
              </a:solidFill>
            </a:endParaRPr>
          </a:p>
          <a:p>
            <a:pPr marL="514350" lvl="0" indent="-514350" algn="just">
              <a:lnSpc>
                <a:spcPct val="80000"/>
              </a:lnSpc>
              <a:spcBef>
                <a:spcPts val="500"/>
              </a:spcBef>
              <a:buFont typeface="Calibri"/>
              <a:buAutoNum type="arabicPeriod"/>
            </a:pPr>
            <a:r>
              <a:rPr lang="es-CL" sz="2200" dirty="0">
                <a:solidFill>
                  <a:srgbClr val="4F81BD"/>
                </a:solidFill>
              </a:rPr>
              <a:t>Indeterminación del concepto “cualquier actividad industrial” (</a:t>
            </a:r>
            <a:r>
              <a:rPr lang="es-CL" sz="2200" b="1" dirty="0">
                <a:solidFill>
                  <a:srgbClr val="4F81BD"/>
                </a:solidFill>
              </a:rPr>
              <a:t>art. 3 letra h</a:t>
            </a:r>
            <a:r>
              <a:rPr lang="es-CL" sz="2200" dirty="0">
                <a:solidFill>
                  <a:srgbClr val="4F81BD"/>
                </a:solidFill>
              </a:rPr>
              <a:t>). ¿La SMA podrá imponer MUT a sujetos que no estén en su esfera de control?</a:t>
            </a:r>
          </a:p>
          <a:p>
            <a:pPr marL="514350" lvl="0" indent="-514350" algn="just">
              <a:lnSpc>
                <a:spcPct val="80000"/>
              </a:lnSpc>
              <a:spcBef>
                <a:spcPts val="500"/>
              </a:spcBef>
              <a:buFont typeface="Calibri"/>
              <a:buAutoNum type="arabicPeriod"/>
            </a:pPr>
            <a:endParaRPr lang="es-CL" sz="2200" dirty="0">
              <a:solidFill>
                <a:srgbClr val="4F81BD"/>
              </a:solidFill>
            </a:endParaRPr>
          </a:p>
          <a:p>
            <a:pPr marL="514350" lvl="0" indent="-514350" algn="just">
              <a:lnSpc>
                <a:spcPct val="80000"/>
              </a:lnSpc>
              <a:spcBef>
                <a:spcPts val="500"/>
              </a:spcBef>
              <a:buFont typeface="Calibri"/>
              <a:buAutoNum type="arabicPeriod"/>
            </a:pPr>
            <a:r>
              <a:rPr lang="es-CL" sz="2200" dirty="0">
                <a:solidFill>
                  <a:srgbClr val="4F81BD"/>
                </a:solidFill>
              </a:rPr>
              <a:t>La eliminación de la autorización judicial para imponer medidas de paralización o suspensión (</a:t>
            </a:r>
            <a:r>
              <a:rPr lang="es-CL" sz="2200" b="1" dirty="0">
                <a:solidFill>
                  <a:srgbClr val="4F81BD"/>
                </a:solidFill>
              </a:rPr>
              <a:t>nuevo inciso final art. 48</a:t>
            </a:r>
            <a:r>
              <a:rPr lang="es-CL" sz="2200" dirty="0">
                <a:solidFill>
                  <a:srgbClr val="4F81BD"/>
                </a:solidFill>
              </a:rPr>
              <a:t>) es injustificada.</a:t>
            </a:r>
          </a:p>
          <a:p>
            <a:pPr marL="514350" lvl="0" indent="-514350" algn="just">
              <a:lnSpc>
                <a:spcPct val="80000"/>
              </a:lnSpc>
              <a:spcBef>
                <a:spcPts val="500"/>
              </a:spcBef>
              <a:buAutoNum type="alphaLcParenR"/>
            </a:pPr>
            <a:endParaRPr lang="es-CL" sz="2200" dirty="0">
              <a:solidFill>
                <a:srgbClr val="4F81BD"/>
              </a:solidFill>
            </a:endParaRPr>
          </a:p>
          <a:p>
            <a:pPr marL="514350" lvl="0" indent="-514350" algn="just">
              <a:lnSpc>
                <a:spcPct val="80000"/>
              </a:lnSpc>
              <a:spcBef>
                <a:spcPts val="500"/>
              </a:spcBef>
              <a:buAutoNum type="alphaLcParenR"/>
            </a:pPr>
            <a:endParaRPr lang="es-CL" sz="2200" dirty="0">
              <a:solidFill>
                <a:srgbClr val="4F81BD"/>
              </a:solidFill>
            </a:endParaRPr>
          </a:p>
          <a:p>
            <a:pPr marL="514350" lvl="0" indent="-514350" algn="just">
              <a:lnSpc>
                <a:spcPct val="80000"/>
              </a:lnSpc>
              <a:spcBef>
                <a:spcPts val="500"/>
              </a:spcBef>
              <a:buAutoNum type="alphaLcParenR"/>
            </a:pPr>
            <a:endParaRPr lang="es-CL" sz="2200" dirty="0">
              <a:solidFill>
                <a:srgbClr val="4F81BD"/>
              </a:solidFill>
            </a:endParaRPr>
          </a:p>
          <a:p>
            <a:pPr marL="0" lvl="0" indent="0" algn="just">
              <a:lnSpc>
                <a:spcPct val="80000"/>
              </a:lnSpc>
              <a:spcBef>
                <a:spcPts val="500"/>
              </a:spcBef>
              <a:buNone/>
            </a:pPr>
            <a:endParaRPr lang="es-CL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7EE9EC-2AD6-815F-2040-1A46D1B8385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es-MX"/>
              <a:t>§6.	Fiscalización ambiental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E19E3E-AC58-26BD-EEF0-9D5E3F7EEFB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39481" y="1364696"/>
            <a:ext cx="8338459" cy="4898568"/>
          </a:xfrm>
        </p:spPr>
        <p:txBody>
          <a:bodyPr/>
          <a:lstStyle/>
          <a:p>
            <a:pPr marL="514350" lvl="0" indent="-514350" algn="just">
              <a:lnSpc>
                <a:spcPct val="80000"/>
              </a:lnSpc>
              <a:buFont typeface="Calibri"/>
              <a:buAutoNum type="arabicPeriod"/>
            </a:pPr>
            <a:endParaRPr lang="es-CL" sz="2400" dirty="0">
              <a:solidFill>
                <a:srgbClr val="4F81BD"/>
              </a:solidFill>
            </a:endParaRPr>
          </a:p>
          <a:p>
            <a:pPr marL="514350" lvl="0" indent="-514350" algn="just">
              <a:lnSpc>
                <a:spcPct val="80000"/>
              </a:lnSpc>
              <a:buFont typeface="Calibri"/>
              <a:buAutoNum type="arabicPeriod"/>
            </a:pPr>
            <a:endParaRPr lang="es-CL" sz="2400" dirty="0">
              <a:solidFill>
                <a:srgbClr val="4F81BD"/>
              </a:solidFill>
            </a:endParaRPr>
          </a:p>
          <a:p>
            <a:pPr marL="514350" lvl="0" indent="-514350" algn="just">
              <a:lnSpc>
                <a:spcPct val="80000"/>
              </a:lnSpc>
              <a:buFont typeface="Calibri"/>
              <a:buAutoNum type="arabicPeriod"/>
            </a:pPr>
            <a:r>
              <a:rPr lang="es-CL" sz="2400" dirty="0">
                <a:solidFill>
                  <a:srgbClr val="4F81BD"/>
                </a:solidFill>
              </a:rPr>
              <a:t>La presunción de los hechos constatados es una potestad compleja en sí misma. Por ello, otorgársela a los funcionarios de servicios sub programados nos parece un exceso.</a:t>
            </a:r>
          </a:p>
          <a:p>
            <a:pPr marL="514350" lvl="0" indent="-514350" algn="just">
              <a:lnSpc>
                <a:spcPct val="80000"/>
              </a:lnSpc>
              <a:buFont typeface="Calibri"/>
              <a:buAutoNum type="arabicPeriod"/>
            </a:pPr>
            <a:endParaRPr lang="es-CL" sz="2400" dirty="0">
              <a:solidFill>
                <a:srgbClr val="4F81BD"/>
              </a:solidFill>
            </a:endParaRPr>
          </a:p>
          <a:p>
            <a:pPr marL="514350" lvl="0" indent="-514350" algn="just">
              <a:lnSpc>
                <a:spcPct val="80000"/>
              </a:lnSpc>
              <a:buFont typeface="Calibri"/>
              <a:buAutoNum type="arabicPeriod"/>
            </a:pPr>
            <a:r>
              <a:rPr lang="es-CL" sz="2400" dirty="0">
                <a:solidFill>
                  <a:srgbClr val="4F81BD"/>
                </a:solidFill>
              </a:rPr>
              <a:t>La modificación al artículo 8 es excesiva y adolece de un error: </a:t>
            </a:r>
            <a:r>
              <a:rPr lang="es-CL" sz="2400" b="1" dirty="0">
                <a:solidFill>
                  <a:srgbClr val="4F81BD"/>
                </a:solidFill>
              </a:rPr>
              <a:t>Lo amplía a cualquier hecho consignado en el acta (y no sólo a hechos constitutivos de infracciones normativas)”. </a:t>
            </a:r>
          </a:p>
          <a:p>
            <a:pPr marL="0" lvl="0" indent="0" algn="just">
              <a:lnSpc>
                <a:spcPct val="80000"/>
              </a:lnSpc>
              <a:buNone/>
            </a:pPr>
            <a:endParaRPr lang="es-CL" sz="2400" dirty="0">
              <a:solidFill>
                <a:srgbClr val="4F81BD"/>
              </a:solidFill>
            </a:endParaRPr>
          </a:p>
          <a:p>
            <a:pPr marL="514350" lvl="0" indent="-514350" algn="just">
              <a:lnSpc>
                <a:spcPct val="80000"/>
              </a:lnSpc>
              <a:buAutoNum type="alphaLcParenR"/>
            </a:pPr>
            <a:endParaRPr lang="es-CL" sz="2400" dirty="0">
              <a:solidFill>
                <a:srgbClr val="4F81BD"/>
              </a:solidFill>
            </a:endParaRPr>
          </a:p>
          <a:p>
            <a:pPr marL="514350" lvl="0" indent="-514350" algn="just">
              <a:lnSpc>
                <a:spcPct val="80000"/>
              </a:lnSpc>
              <a:buAutoNum type="alphaLcParenR"/>
            </a:pPr>
            <a:endParaRPr lang="es-CL" sz="2400" dirty="0">
              <a:solidFill>
                <a:srgbClr val="4F81BD"/>
              </a:solidFill>
            </a:endParaRPr>
          </a:p>
          <a:p>
            <a:pPr marL="514350" lvl="0" indent="-514350" algn="just">
              <a:lnSpc>
                <a:spcPct val="80000"/>
              </a:lnSpc>
              <a:buAutoNum type="alphaLcParenR"/>
            </a:pPr>
            <a:endParaRPr lang="es-CL" sz="2400" dirty="0">
              <a:solidFill>
                <a:srgbClr val="4F81BD"/>
              </a:solidFill>
            </a:endParaRPr>
          </a:p>
          <a:p>
            <a:pPr marL="0" lvl="0" indent="0" algn="just">
              <a:lnSpc>
                <a:spcPct val="80000"/>
              </a:lnSpc>
              <a:buNone/>
            </a:pPr>
            <a:endParaRPr lang="es-CL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258345-F994-E987-ED9D-6341A46AF00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es-MX"/>
              <a:t>§7.	Catalogo infraccional, gravedad, multas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E29BC3-4352-0467-5D9A-23FAF28AA8E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39481" y="1364696"/>
            <a:ext cx="8338459" cy="4898568"/>
          </a:xfrm>
        </p:spPr>
        <p:txBody>
          <a:bodyPr>
            <a:normAutofit/>
          </a:bodyPr>
          <a:lstStyle/>
          <a:p>
            <a:pPr marL="514350" lvl="0" indent="-514350" algn="just">
              <a:lnSpc>
                <a:spcPct val="80000"/>
              </a:lnSpc>
              <a:spcBef>
                <a:spcPts val="500"/>
              </a:spcBef>
              <a:buFont typeface="Calibri"/>
              <a:buAutoNum type="arabicPeriod"/>
            </a:pPr>
            <a:r>
              <a:rPr lang="es-CL" sz="2000" dirty="0">
                <a:solidFill>
                  <a:srgbClr val="4F81BD"/>
                </a:solidFill>
              </a:rPr>
              <a:t>Es cuestionable la constitucionalidad de la </a:t>
            </a:r>
            <a:r>
              <a:rPr lang="es-CL" sz="2000" b="1" dirty="0">
                <a:solidFill>
                  <a:srgbClr val="4F81BD"/>
                </a:solidFill>
              </a:rPr>
              <a:t>nueva letra “o” </a:t>
            </a:r>
            <a:r>
              <a:rPr lang="es-CL" sz="2000" dirty="0">
                <a:solidFill>
                  <a:srgbClr val="4F81BD"/>
                </a:solidFill>
              </a:rPr>
              <a:t>del </a:t>
            </a:r>
            <a:r>
              <a:rPr lang="es-CL" sz="2000" b="1" dirty="0">
                <a:solidFill>
                  <a:srgbClr val="4F81BD"/>
                </a:solidFill>
              </a:rPr>
              <a:t>artículo 35 </a:t>
            </a:r>
            <a:r>
              <a:rPr lang="es-CL" sz="2000" dirty="0">
                <a:solidFill>
                  <a:srgbClr val="4F81BD"/>
                </a:solidFill>
              </a:rPr>
              <a:t>(antigua n). Potestad sancionadora residual.</a:t>
            </a:r>
          </a:p>
          <a:p>
            <a:pPr marL="514350" lvl="0" indent="-514350" algn="just">
              <a:lnSpc>
                <a:spcPct val="80000"/>
              </a:lnSpc>
              <a:spcBef>
                <a:spcPts val="500"/>
              </a:spcBef>
              <a:buFont typeface="Calibri"/>
              <a:buAutoNum type="arabicPeriod"/>
            </a:pPr>
            <a:endParaRPr lang="es-CL" sz="2000" dirty="0">
              <a:solidFill>
                <a:srgbClr val="4F81BD"/>
              </a:solidFill>
            </a:endParaRPr>
          </a:p>
          <a:p>
            <a:pPr marL="514350" lvl="0" indent="-514350" algn="just">
              <a:lnSpc>
                <a:spcPct val="80000"/>
              </a:lnSpc>
              <a:spcBef>
                <a:spcPts val="500"/>
              </a:spcBef>
              <a:buFont typeface="Calibri"/>
              <a:buAutoNum type="arabicPeriod"/>
            </a:pPr>
            <a:r>
              <a:rPr lang="es-CL" sz="2000" b="1" dirty="0">
                <a:solidFill>
                  <a:srgbClr val="4F81BD"/>
                </a:solidFill>
              </a:rPr>
              <a:t>Art. 36.1 letra c): </a:t>
            </a:r>
            <a:r>
              <a:rPr lang="es-CL" sz="2000" dirty="0">
                <a:solidFill>
                  <a:srgbClr val="4F81BD"/>
                </a:solidFill>
              </a:rPr>
              <a:t>La eliminación del elemento “deliberado” es una desnaturalización de la responsabilidad sancionatoria: Un impedimento a la fiscalización puede ser por mera negligencia y eso no debería sancionarse.</a:t>
            </a:r>
          </a:p>
          <a:p>
            <a:pPr marL="514350" lvl="0" indent="-514350" algn="just">
              <a:lnSpc>
                <a:spcPct val="80000"/>
              </a:lnSpc>
              <a:spcBef>
                <a:spcPts val="500"/>
              </a:spcBef>
              <a:buFont typeface="Calibri"/>
              <a:buAutoNum type="arabicPeriod"/>
            </a:pPr>
            <a:endParaRPr lang="es-CL" sz="2000" dirty="0">
              <a:solidFill>
                <a:srgbClr val="4F81BD"/>
              </a:solidFill>
            </a:endParaRPr>
          </a:p>
          <a:p>
            <a:pPr marL="514350" lvl="0" indent="-514350" algn="just">
              <a:lnSpc>
                <a:spcPct val="80000"/>
              </a:lnSpc>
              <a:spcBef>
                <a:spcPts val="500"/>
              </a:spcBef>
              <a:buFont typeface="Calibri"/>
              <a:buAutoNum type="arabicPeriod"/>
            </a:pPr>
            <a:r>
              <a:rPr lang="es-CL" sz="2000" b="1" dirty="0">
                <a:solidFill>
                  <a:srgbClr val="4F81BD"/>
                </a:solidFill>
              </a:rPr>
              <a:t>Art. 36.1 letra d)</a:t>
            </a:r>
            <a:r>
              <a:rPr lang="es-CL" sz="2000" dirty="0">
                <a:solidFill>
                  <a:srgbClr val="4F81BD"/>
                </a:solidFill>
              </a:rPr>
              <a:t>: Eliminación de gravísima no se justifica. “El ocultamiento” siempre supone una acción dolosa. La entrega de información falsa puede deberse a una mera negligencia siendo injustificado un reproche infraccional.</a:t>
            </a:r>
          </a:p>
          <a:p>
            <a:pPr marL="514350" lvl="0" indent="-514350" algn="just">
              <a:lnSpc>
                <a:spcPct val="80000"/>
              </a:lnSpc>
              <a:spcBef>
                <a:spcPts val="500"/>
              </a:spcBef>
              <a:buFont typeface="Calibri"/>
              <a:buAutoNum type="arabicPeriod"/>
            </a:pPr>
            <a:endParaRPr lang="es-CL" sz="2000" dirty="0">
              <a:solidFill>
                <a:srgbClr val="4F81BD"/>
              </a:solidFill>
            </a:endParaRPr>
          </a:p>
          <a:p>
            <a:pPr marL="0" lvl="0" indent="0" algn="just">
              <a:lnSpc>
                <a:spcPct val="80000"/>
              </a:lnSpc>
              <a:spcBef>
                <a:spcPts val="500"/>
              </a:spcBef>
              <a:buNone/>
            </a:pPr>
            <a:endParaRPr lang="es-CL" sz="2000" dirty="0">
              <a:solidFill>
                <a:srgbClr val="4F81BD"/>
              </a:solidFill>
            </a:endParaRPr>
          </a:p>
          <a:p>
            <a:pPr marL="514350" lvl="0" indent="-514350" algn="just">
              <a:lnSpc>
                <a:spcPct val="80000"/>
              </a:lnSpc>
              <a:spcBef>
                <a:spcPts val="500"/>
              </a:spcBef>
              <a:buAutoNum type="alphaLcParenR"/>
            </a:pPr>
            <a:endParaRPr lang="es-CL" sz="2000" dirty="0">
              <a:solidFill>
                <a:srgbClr val="4F81BD"/>
              </a:solidFill>
            </a:endParaRPr>
          </a:p>
          <a:p>
            <a:pPr marL="514350" lvl="0" indent="-514350" algn="just">
              <a:lnSpc>
                <a:spcPct val="80000"/>
              </a:lnSpc>
              <a:spcBef>
                <a:spcPts val="500"/>
              </a:spcBef>
              <a:buAutoNum type="alphaLcParenR"/>
            </a:pPr>
            <a:endParaRPr lang="es-CL" sz="2000" dirty="0">
              <a:solidFill>
                <a:srgbClr val="4F81BD"/>
              </a:solidFill>
            </a:endParaRPr>
          </a:p>
          <a:p>
            <a:pPr marL="514350" lvl="0" indent="-514350" algn="just">
              <a:lnSpc>
                <a:spcPct val="80000"/>
              </a:lnSpc>
              <a:spcBef>
                <a:spcPts val="500"/>
              </a:spcBef>
              <a:buAutoNum type="alphaLcParenR"/>
            </a:pPr>
            <a:endParaRPr lang="es-CL" sz="2000" dirty="0">
              <a:solidFill>
                <a:srgbClr val="4F81BD"/>
              </a:solidFill>
            </a:endParaRPr>
          </a:p>
          <a:p>
            <a:pPr marL="0" lvl="0" indent="0" algn="just">
              <a:lnSpc>
                <a:spcPct val="80000"/>
              </a:lnSpc>
              <a:spcBef>
                <a:spcPts val="500"/>
              </a:spcBef>
              <a:buNone/>
            </a:pPr>
            <a:endParaRPr lang="es-CL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D9EA79-8F0C-B8F8-C814-2B54056AC16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es-MX"/>
              <a:t>§7.	Catalogo infraccional, gravedad, multas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E57312-DFB9-9214-4BB0-71DF3737A15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39481" y="1364696"/>
            <a:ext cx="8338459" cy="4898568"/>
          </a:xfrm>
        </p:spPr>
        <p:txBody>
          <a:bodyPr/>
          <a:lstStyle/>
          <a:p>
            <a:pPr marL="514350" lvl="0" indent="-514350" algn="just">
              <a:buAutoNum type="arabicPeriod" startAt="6"/>
            </a:pPr>
            <a:r>
              <a:rPr lang="es-CL" b="1" dirty="0">
                <a:solidFill>
                  <a:srgbClr val="4F81BD"/>
                </a:solidFill>
              </a:rPr>
              <a:t>Art. 36.1.</a:t>
            </a:r>
            <a:r>
              <a:rPr lang="es-CL" dirty="0">
                <a:solidFill>
                  <a:srgbClr val="4F81BD"/>
                </a:solidFill>
              </a:rPr>
              <a:t>: Eliminación de la condición de “no susceptible de reparación del daño”.</a:t>
            </a:r>
          </a:p>
          <a:p>
            <a:pPr marL="0" lvl="0" indent="0" algn="just">
              <a:buNone/>
            </a:pPr>
            <a:endParaRPr lang="es-CL" dirty="0">
              <a:solidFill>
                <a:srgbClr val="4F81BD"/>
              </a:solidFill>
            </a:endParaRPr>
          </a:p>
          <a:p>
            <a:pPr lvl="2" algn="just"/>
            <a:r>
              <a:rPr lang="es-CL" dirty="0">
                <a:solidFill>
                  <a:srgbClr val="4F81BD"/>
                </a:solidFill>
              </a:rPr>
              <a:t>Es correcto que los daños ambientales siempre pueden repararse y se debe distinguir de los daños irreversibles.</a:t>
            </a:r>
          </a:p>
          <a:p>
            <a:pPr lvl="2" algn="just"/>
            <a:endParaRPr lang="es-CL" dirty="0">
              <a:solidFill>
                <a:srgbClr val="4F81BD"/>
              </a:solidFill>
            </a:endParaRPr>
          </a:p>
          <a:p>
            <a:pPr lvl="2" algn="just"/>
            <a:r>
              <a:rPr lang="es-CL" dirty="0">
                <a:solidFill>
                  <a:srgbClr val="4F81BD"/>
                </a:solidFill>
              </a:rPr>
              <a:t>No obstante, como decisión de política pública, ¿se justifica una sanción gravísima por la sola circunstancia de concurrir el efecto “daño”. </a:t>
            </a:r>
          </a:p>
          <a:p>
            <a:pPr lvl="2" algn="just"/>
            <a:endParaRPr lang="es-CL" dirty="0">
              <a:solidFill>
                <a:srgbClr val="4F81BD"/>
              </a:solidFill>
            </a:endParaRPr>
          </a:p>
          <a:p>
            <a:pPr lvl="2" algn="just"/>
            <a:endParaRPr lang="es-CL" dirty="0">
              <a:solidFill>
                <a:srgbClr val="4F81BD"/>
              </a:solidFill>
            </a:endParaRPr>
          </a:p>
          <a:p>
            <a:pPr marL="514350" lvl="0" indent="-514350" algn="just">
              <a:buAutoNum type="alphaLcParenR"/>
            </a:pPr>
            <a:endParaRPr lang="es-CL" dirty="0">
              <a:solidFill>
                <a:srgbClr val="4F81BD"/>
              </a:solidFill>
            </a:endParaRPr>
          </a:p>
          <a:p>
            <a:pPr marL="514350" lvl="0" indent="-514350" algn="just">
              <a:buAutoNum type="alphaLcParenR"/>
            </a:pPr>
            <a:endParaRPr lang="es-CL" dirty="0">
              <a:solidFill>
                <a:srgbClr val="4F81BD"/>
              </a:solidFill>
            </a:endParaRPr>
          </a:p>
          <a:p>
            <a:pPr marL="514350" lvl="0" indent="-514350" algn="just">
              <a:buAutoNum type="alphaLcParenR"/>
            </a:pPr>
            <a:endParaRPr lang="es-CL" dirty="0">
              <a:solidFill>
                <a:srgbClr val="4F81BD"/>
              </a:solidFill>
            </a:endParaRPr>
          </a:p>
          <a:p>
            <a:pPr marL="0" lvl="0" indent="0" algn="just">
              <a:buNone/>
            </a:pPr>
            <a:endParaRPr lang="es-CL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65A43C-8344-8FDF-BB23-62201B78047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es-MX"/>
              <a:t>§7.	Catalogo infraccional, gravedad, multas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210F62-B9B0-ABD7-A80B-08C9BE529D7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48340" y="1412774"/>
            <a:ext cx="8338459" cy="5026126"/>
          </a:xfrm>
        </p:spPr>
        <p:txBody>
          <a:bodyPr>
            <a:normAutofit/>
          </a:bodyPr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es-CL" sz="1800" dirty="0">
                <a:solidFill>
                  <a:srgbClr val="4F81BD"/>
                </a:solidFill>
              </a:rPr>
              <a:t>1.	</a:t>
            </a:r>
            <a:r>
              <a:rPr lang="es-CL" sz="1800" b="1" dirty="0">
                <a:solidFill>
                  <a:srgbClr val="4F81BD"/>
                </a:solidFill>
              </a:rPr>
              <a:t>Modificación al artículo 36 Nº2 letra a)</a:t>
            </a:r>
            <a:r>
              <a:rPr lang="es-CL" sz="1800" dirty="0">
                <a:solidFill>
                  <a:srgbClr val="4F81BD"/>
                </a:solidFill>
              </a:rPr>
              <a:t>: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CL" sz="1800" b="1" dirty="0">
              <a:solidFill>
                <a:srgbClr val="4F81BD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s-CL" sz="1800" b="1" dirty="0">
                <a:solidFill>
                  <a:srgbClr val="4F81BD"/>
                </a:solidFill>
              </a:rPr>
              <a:t>Art. 36.2 letra a)</a:t>
            </a:r>
            <a:r>
              <a:rPr lang="es-CL" sz="1800" dirty="0">
                <a:solidFill>
                  <a:srgbClr val="4F81BD"/>
                </a:solidFill>
              </a:rPr>
              <a:t>: Se elimina que hayan causado daño ambiental reparable y se reemplaza por que hayan ocasionado un “riesgo significativo”. Este concepto jurídico indeterminado es peligroso.</a:t>
            </a:r>
          </a:p>
          <a:p>
            <a:pPr marL="0" lvl="2" indent="0" algn="just">
              <a:spcBef>
                <a:spcPts val="0"/>
              </a:spcBef>
              <a:buNone/>
            </a:pPr>
            <a:endParaRPr lang="es-CL" sz="1700" dirty="0">
              <a:solidFill>
                <a:srgbClr val="4F81BD"/>
              </a:solidFill>
            </a:endParaRPr>
          </a:p>
          <a:p>
            <a:pPr marL="0" lvl="2" algn="just">
              <a:spcBef>
                <a:spcPts val="0"/>
              </a:spcBef>
            </a:pPr>
            <a:r>
              <a:rPr lang="es-CL" sz="1700" dirty="0">
                <a:solidFill>
                  <a:srgbClr val="4F81BD"/>
                </a:solidFill>
              </a:rPr>
              <a:t>¿Será infracción grave la mera afectación a un componente ambiental? </a:t>
            </a:r>
          </a:p>
          <a:p>
            <a:pPr marL="0" lvl="2" algn="just">
              <a:spcBef>
                <a:spcPts val="0"/>
              </a:spcBef>
            </a:pPr>
            <a:endParaRPr lang="es-CL" sz="1700" dirty="0">
              <a:solidFill>
                <a:srgbClr val="4F81BD"/>
              </a:solidFill>
            </a:endParaRPr>
          </a:p>
          <a:p>
            <a:pPr marL="0" lvl="2" algn="just">
              <a:spcBef>
                <a:spcPts val="0"/>
              </a:spcBef>
            </a:pPr>
            <a:r>
              <a:rPr lang="es-CL" sz="1700" dirty="0">
                <a:solidFill>
                  <a:srgbClr val="4F81BD"/>
                </a:solidFill>
              </a:rPr>
              <a:t>¿Será infracción grave haber generado un riesgo significativo? ¿qué es un riesgo significativo? </a:t>
            </a:r>
            <a:endParaRPr lang="es-CL" sz="1900" dirty="0">
              <a:solidFill>
                <a:srgbClr val="4F81BD"/>
              </a:solidFill>
            </a:endParaRPr>
          </a:p>
          <a:p>
            <a:pPr marL="0" lvl="2" indent="0" algn="just">
              <a:spcBef>
                <a:spcPts val="0"/>
              </a:spcBef>
              <a:buNone/>
            </a:pPr>
            <a:endParaRPr lang="es-CL" sz="1700" dirty="0">
              <a:solidFill>
                <a:srgbClr val="4F81BD"/>
              </a:solidFill>
            </a:endParaRPr>
          </a:p>
          <a:p>
            <a:pPr marL="0" lvl="1" algn="just">
              <a:spcBef>
                <a:spcPts val="0"/>
              </a:spcBef>
            </a:pPr>
            <a:r>
              <a:rPr lang="es-CL" sz="1800" dirty="0">
                <a:solidFill>
                  <a:srgbClr val="4F81BD"/>
                </a:solidFill>
              </a:rPr>
              <a:t>2.	Eliminación de la condición de gravedad en el incumplimiento de las exigencias, medidas o condiciones de una RCA: injustificada.</a:t>
            </a:r>
          </a:p>
          <a:p>
            <a:pPr marL="0" lvl="1" algn="just">
              <a:spcBef>
                <a:spcPts val="0"/>
              </a:spcBef>
            </a:pPr>
            <a:endParaRPr lang="es-CL" sz="1800" dirty="0">
              <a:solidFill>
                <a:srgbClr val="4F81BD"/>
              </a:solidFill>
            </a:endParaRPr>
          </a:p>
          <a:p>
            <a:pPr marL="0" lvl="1" algn="just">
              <a:spcBef>
                <a:spcPts val="0"/>
              </a:spcBef>
            </a:pPr>
            <a:r>
              <a:rPr lang="es-CL" sz="1800" dirty="0">
                <a:solidFill>
                  <a:srgbClr val="4F81BD"/>
                </a:solidFill>
              </a:rPr>
              <a:t>3.	La modificación del inciso 1º del artículo 54 es inconstitucional: La resolución sancionatoria no puede establecer cuáles son las sanciones por no cumplir las medidas de restablecimiento de la legalidad. (Infracción al principio de tipicidad).</a:t>
            </a:r>
          </a:p>
          <a:p>
            <a:pPr marL="0" lvl="0" indent="0" algn="just">
              <a:lnSpc>
                <a:spcPct val="80000"/>
              </a:lnSpc>
              <a:spcBef>
                <a:spcPts val="400"/>
              </a:spcBef>
              <a:buNone/>
            </a:pPr>
            <a:endParaRPr lang="es-CL" sz="1800" dirty="0">
              <a:solidFill>
                <a:srgbClr val="4F81BD"/>
              </a:solidFill>
            </a:endParaRPr>
          </a:p>
          <a:p>
            <a:pPr marL="514350" lvl="0" indent="-514350" algn="just">
              <a:lnSpc>
                <a:spcPct val="80000"/>
              </a:lnSpc>
              <a:spcBef>
                <a:spcPts val="400"/>
              </a:spcBef>
              <a:buAutoNum type="alphaLcParenR"/>
            </a:pPr>
            <a:endParaRPr lang="es-CL" sz="1800" dirty="0">
              <a:solidFill>
                <a:srgbClr val="4F81BD"/>
              </a:solidFill>
            </a:endParaRPr>
          </a:p>
          <a:p>
            <a:pPr marL="514350" lvl="0" indent="-514350" algn="just">
              <a:lnSpc>
                <a:spcPct val="80000"/>
              </a:lnSpc>
              <a:spcBef>
                <a:spcPts val="400"/>
              </a:spcBef>
              <a:buAutoNum type="alphaLcParenR"/>
            </a:pPr>
            <a:endParaRPr lang="es-CL" sz="1800" dirty="0">
              <a:solidFill>
                <a:srgbClr val="4F81BD"/>
              </a:solidFill>
            </a:endParaRPr>
          </a:p>
          <a:p>
            <a:pPr marL="0" lvl="0" indent="0" algn="just">
              <a:lnSpc>
                <a:spcPct val="80000"/>
              </a:lnSpc>
              <a:spcBef>
                <a:spcPts val="400"/>
              </a:spcBef>
              <a:buNone/>
            </a:pPr>
            <a:endParaRPr lang="es-CL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AAA05-EADB-FD10-ADC9-208062AD1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A0EE63-117E-FB7D-458A-AFB6F3D056A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es-MX"/>
              <a:t>§7.	Catalogo infraccional, gravedad, multas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BF1141-1957-F42F-1830-3FA23530672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48340" y="1412774"/>
            <a:ext cx="8338459" cy="5026126"/>
          </a:xfrm>
        </p:spPr>
        <p:txBody>
          <a:bodyPr>
            <a:normAutofit/>
          </a:bodyPr>
          <a:lstStyle/>
          <a:p>
            <a:pPr marL="0" lvl="1" algn="just">
              <a:spcBef>
                <a:spcPts val="0"/>
              </a:spcBef>
            </a:pPr>
            <a:endParaRPr lang="es-CL" sz="1800" dirty="0">
              <a:solidFill>
                <a:srgbClr val="4F81BD"/>
              </a:solidFill>
            </a:endParaRPr>
          </a:p>
          <a:p>
            <a:pPr marL="0" lvl="1" algn="just">
              <a:spcBef>
                <a:spcPts val="0"/>
              </a:spcBef>
            </a:pPr>
            <a:r>
              <a:rPr lang="es-CL" sz="1800" dirty="0">
                <a:solidFill>
                  <a:srgbClr val="4F81BD"/>
                </a:solidFill>
              </a:rPr>
              <a:t>4.	Confusión entre la sanción y el comiso en el inciso segundo que se pretende agregar al </a:t>
            </a:r>
            <a:r>
              <a:rPr lang="es-CL" sz="1800" b="1" dirty="0">
                <a:solidFill>
                  <a:srgbClr val="4F81BD"/>
                </a:solidFill>
              </a:rPr>
              <a:t>artículo 39</a:t>
            </a:r>
            <a:r>
              <a:rPr lang="es-CL" sz="1800" dirty="0">
                <a:solidFill>
                  <a:srgbClr val="4F81BD"/>
                </a:solidFill>
              </a:rPr>
              <a:t>: “si el beneficio económico es superior al límite de la sanción se puede aplicar el doble de esta”.</a:t>
            </a:r>
          </a:p>
          <a:p>
            <a:pPr marL="0" lvl="1" algn="just">
              <a:spcBef>
                <a:spcPts val="0"/>
              </a:spcBef>
            </a:pPr>
            <a:endParaRPr lang="es-CL" sz="1800" dirty="0">
              <a:solidFill>
                <a:srgbClr val="4F81BD"/>
              </a:solidFill>
            </a:endParaRPr>
          </a:p>
          <a:p>
            <a:pPr marL="0" lvl="1" algn="just">
              <a:spcBef>
                <a:spcPts val="0"/>
              </a:spcBef>
            </a:pPr>
            <a:r>
              <a:rPr lang="es-CL" sz="1800" dirty="0">
                <a:solidFill>
                  <a:srgbClr val="4F81BD"/>
                </a:solidFill>
              </a:rPr>
              <a:t>5.	Constituye una circunstancia modificatoria de la responsabilidad (art. 40 letra a) la “importancia de la afectación” ¿la mera afectación?</a:t>
            </a:r>
          </a:p>
          <a:p>
            <a:pPr marL="0" lvl="1" indent="-342900" algn="just">
              <a:spcBef>
                <a:spcPts val="0"/>
              </a:spcBef>
              <a:buAutoNum type="arabicPeriod" startAt="8"/>
            </a:pPr>
            <a:endParaRPr lang="es-CL" sz="1800" dirty="0">
              <a:solidFill>
                <a:srgbClr val="4F81BD"/>
              </a:solidFill>
            </a:endParaRPr>
          </a:p>
          <a:p>
            <a:pPr marL="342900" lvl="1" indent="-342900" algn="just">
              <a:spcBef>
                <a:spcPts val="0"/>
              </a:spcBef>
              <a:buAutoNum type="arabicPeriod" startAt="6"/>
            </a:pPr>
            <a:r>
              <a:rPr lang="es-CL" sz="1800" dirty="0">
                <a:solidFill>
                  <a:srgbClr val="4F81BD"/>
                </a:solidFill>
              </a:rPr>
              <a:t>No existe explicación sobre la eliminación del artículo 57: Eliminación de la consulta en las sanciones de clausura o revocación de la RCA.</a:t>
            </a:r>
          </a:p>
          <a:p>
            <a:pPr marL="342900" lvl="1" indent="-342900" algn="just">
              <a:spcBef>
                <a:spcPts val="0"/>
              </a:spcBef>
              <a:buAutoNum type="arabicPeriod" startAt="6"/>
            </a:pPr>
            <a:endParaRPr lang="es-CL" sz="1800" dirty="0">
              <a:solidFill>
                <a:srgbClr val="4F81BD"/>
              </a:solidFill>
            </a:endParaRPr>
          </a:p>
          <a:p>
            <a:pPr marL="342900" lvl="1" indent="-342900" algn="just">
              <a:spcBef>
                <a:spcPts val="0"/>
              </a:spcBef>
              <a:buAutoNum type="arabicPeriod" startAt="6"/>
            </a:pPr>
            <a:endParaRPr lang="es-CL" sz="1800" dirty="0">
              <a:solidFill>
                <a:srgbClr val="4F81BD"/>
              </a:solidFill>
            </a:endParaRPr>
          </a:p>
          <a:p>
            <a:pPr lvl="2" algn="just">
              <a:lnSpc>
                <a:spcPct val="80000"/>
              </a:lnSpc>
              <a:spcBef>
                <a:spcPts val="400"/>
              </a:spcBef>
            </a:pPr>
            <a:endParaRPr lang="es-CL" sz="1700" dirty="0">
              <a:solidFill>
                <a:srgbClr val="4F81BD"/>
              </a:solidFill>
            </a:endParaRPr>
          </a:p>
          <a:p>
            <a:pPr marL="514350" lvl="0" indent="-514350" algn="just">
              <a:lnSpc>
                <a:spcPct val="80000"/>
              </a:lnSpc>
              <a:spcBef>
                <a:spcPts val="400"/>
              </a:spcBef>
              <a:buAutoNum type="alphaLcParenR"/>
            </a:pPr>
            <a:endParaRPr lang="es-CL" sz="1800" dirty="0">
              <a:solidFill>
                <a:srgbClr val="4F81BD"/>
              </a:solidFill>
            </a:endParaRPr>
          </a:p>
          <a:p>
            <a:pPr marL="514350" lvl="0" indent="-514350" algn="just">
              <a:lnSpc>
                <a:spcPct val="80000"/>
              </a:lnSpc>
              <a:spcBef>
                <a:spcPts val="400"/>
              </a:spcBef>
              <a:buAutoNum type="alphaLcParenR"/>
            </a:pPr>
            <a:endParaRPr lang="es-CL" sz="1800" dirty="0">
              <a:solidFill>
                <a:srgbClr val="4F81BD"/>
              </a:solidFill>
            </a:endParaRPr>
          </a:p>
          <a:p>
            <a:pPr marL="514350" lvl="0" indent="-514350" algn="just">
              <a:lnSpc>
                <a:spcPct val="80000"/>
              </a:lnSpc>
              <a:spcBef>
                <a:spcPts val="400"/>
              </a:spcBef>
              <a:buAutoNum type="alphaLcParenR"/>
            </a:pPr>
            <a:endParaRPr lang="es-CL" sz="1800" dirty="0">
              <a:solidFill>
                <a:srgbClr val="4F81BD"/>
              </a:solidFill>
            </a:endParaRPr>
          </a:p>
          <a:p>
            <a:pPr marL="0" lvl="0" indent="0" algn="just">
              <a:lnSpc>
                <a:spcPct val="80000"/>
              </a:lnSpc>
              <a:spcBef>
                <a:spcPts val="400"/>
              </a:spcBef>
              <a:buNone/>
            </a:pPr>
            <a:endParaRPr lang="es-CL" sz="1800" dirty="0"/>
          </a:p>
        </p:txBody>
      </p:sp>
    </p:spTree>
    <p:extLst>
      <p:ext uri="{BB962C8B-B14F-4D97-AF65-F5344CB8AC3E}">
        <p14:creationId xmlns:p14="http://schemas.microsoft.com/office/powerpoint/2010/main" val="4178666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CFDDA-53AA-6CD6-C1DB-633E77B5A34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es-MX"/>
              <a:t>§8.	Culpabilidad en casos de fraccionamiento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B833F8-D2F0-8316-42E2-E06F37B69B6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39481" y="1364696"/>
            <a:ext cx="8338459" cy="4898568"/>
          </a:xfrm>
        </p:spPr>
        <p:txBody>
          <a:bodyPr/>
          <a:lstStyle/>
          <a:p>
            <a:pPr marL="0" lvl="0" indent="0" algn="just">
              <a:buNone/>
            </a:pPr>
            <a:endParaRPr lang="es-CL" dirty="0">
              <a:solidFill>
                <a:srgbClr val="4F81BD"/>
              </a:solidFill>
            </a:endParaRPr>
          </a:p>
          <a:p>
            <a:pPr marL="514350" lvl="0" indent="-514350" algn="just">
              <a:buFont typeface="Calibri"/>
              <a:buAutoNum type="arabicPeriod"/>
            </a:pPr>
            <a:r>
              <a:rPr lang="es-CL" dirty="0">
                <a:solidFill>
                  <a:srgbClr val="4F81BD"/>
                </a:solidFill>
              </a:rPr>
              <a:t>Hay una profunda confusión con el uso de la voz “culpa </a:t>
            </a:r>
            <a:r>
              <a:rPr lang="es-CL" dirty="0" err="1">
                <a:solidFill>
                  <a:srgbClr val="4F81BD"/>
                </a:solidFill>
              </a:rPr>
              <a:t>infraccional</a:t>
            </a:r>
            <a:r>
              <a:rPr lang="es-CL" dirty="0">
                <a:solidFill>
                  <a:srgbClr val="4F81BD"/>
                </a:solidFill>
              </a:rPr>
              <a:t>” (p. 20 Mensaje). La responsabilidad sancionatoria es subjetiva y el uso de esa voz es tributaria de los regímenes de responsabilidad civil.</a:t>
            </a:r>
          </a:p>
          <a:p>
            <a:pPr marL="514350" lvl="0" indent="-514350" algn="just">
              <a:buFont typeface="Calibri"/>
              <a:buAutoNum type="arabicPeriod"/>
            </a:pPr>
            <a:endParaRPr lang="es-CL" dirty="0">
              <a:solidFill>
                <a:srgbClr val="4F81BD"/>
              </a:solidFill>
            </a:endParaRPr>
          </a:p>
          <a:p>
            <a:pPr marL="514350" lvl="0" indent="-514350" algn="just">
              <a:buFont typeface="Calibri"/>
              <a:buAutoNum type="arabicPeriod"/>
            </a:pPr>
            <a:r>
              <a:rPr lang="es-CL" dirty="0">
                <a:solidFill>
                  <a:srgbClr val="4F81BD"/>
                </a:solidFill>
              </a:rPr>
              <a:t>Es grave la eliminación del elemento dolo en el fraccionamiento.</a:t>
            </a:r>
          </a:p>
          <a:p>
            <a:pPr marL="514350" lvl="0" indent="-514350" algn="just">
              <a:buAutoNum type="alphaLcParenR"/>
            </a:pPr>
            <a:endParaRPr lang="es-CL" dirty="0">
              <a:solidFill>
                <a:srgbClr val="4F81BD"/>
              </a:solidFill>
            </a:endParaRPr>
          </a:p>
          <a:p>
            <a:pPr marL="514350" lvl="0" indent="-514350" algn="just">
              <a:buAutoNum type="alphaLcParenR"/>
            </a:pPr>
            <a:endParaRPr lang="es-CL" dirty="0">
              <a:solidFill>
                <a:srgbClr val="4F81BD"/>
              </a:solidFill>
            </a:endParaRPr>
          </a:p>
          <a:p>
            <a:pPr marL="514350" lvl="0" indent="-514350" algn="just">
              <a:buAutoNum type="alphaLcParenR"/>
            </a:pPr>
            <a:endParaRPr lang="es-CL" dirty="0">
              <a:solidFill>
                <a:srgbClr val="4F81BD"/>
              </a:solidFill>
            </a:endParaRPr>
          </a:p>
          <a:p>
            <a:pPr marL="0" lvl="0" indent="0" algn="just">
              <a:buNone/>
            </a:pPr>
            <a:endParaRPr lang="es-CL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F53DF0-2200-ABB5-4532-35ADEFE40C0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FA4206-FE9A-FDC2-B697-2C17641912C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370292"/>
          </a:xfrm>
        </p:spPr>
        <p:txBody>
          <a:bodyPr anchorCtr="1"/>
          <a:lstStyle/>
          <a:p>
            <a:pPr marL="0" lvl="0" indent="0" algn="ctr">
              <a:buNone/>
            </a:pPr>
            <a:endParaRPr lang="es-CL" b="1"/>
          </a:p>
          <a:p>
            <a:pPr marL="0" lvl="0" indent="0" algn="ctr">
              <a:buNone/>
            </a:pPr>
            <a:endParaRPr lang="es-CL" b="1">
              <a:solidFill>
                <a:srgbClr val="4F81BD"/>
              </a:solidFill>
            </a:endParaRPr>
          </a:p>
          <a:p>
            <a:pPr marL="0" lvl="0" indent="0" algn="ctr">
              <a:buNone/>
            </a:pPr>
            <a:r>
              <a:rPr lang="es-CL" b="1">
                <a:solidFill>
                  <a:srgbClr val="4F81BD"/>
                </a:solidFill>
              </a:rPr>
              <a:t>GRACIAS, MUCHAS GRACIAS</a:t>
            </a:r>
          </a:p>
          <a:p>
            <a:pPr marL="0" lvl="0" indent="0" algn="ctr">
              <a:buNone/>
            </a:pPr>
            <a:endParaRPr lang="es-CL" b="1">
              <a:solidFill>
                <a:srgbClr val="4F81BD"/>
              </a:solidFill>
            </a:endParaRPr>
          </a:p>
          <a:p>
            <a:pPr marL="0" lvl="0" indent="0" algn="ctr">
              <a:buNone/>
            </a:pPr>
            <a:r>
              <a:rPr lang="es-CL" b="1">
                <a:solidFill>
                  <a:srgbClr val="4F81BD"/>
                </a:solidFill>
              </a:rPr>
              <a:t>Jorge A. Femenías S.</a:t>
            </a:r>
            <a:endParaRPr lang="es-CL">
              <a:solidFill>
                <a:srgbClr val="4F81BD"/>
              </a:solidFill>
            </a:endParaRPr>
          </a:p>
          <a:p>
            <a:pPr marL="0" lvl="0" indent="0" algn="ctr">
              <a:buNone/>
            </a:pPr>
            <a:endParaRPr lang="es-CL" b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6F88AE-010C-3C02-81BF-82E13746CB9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471443" y="1700994"/>
            <a:ext cx="7197434" cy="1184093"/>
          </a:xfrm>
        </p:spPr>
        <p:txBody>
          <a:bodyPr>
            <a:noAutofit/>
          </a:bodyPr>
          <a:lstStyle/>
          <a:p>
            <a:pPr lvl="0"/>
            <a:r>
              <a:rPr lang="es-MX" sz="2600" dirty="0">
                <a:solidFill>
                  <a:srgbClr val="4F81BD"/>
                </a:solidFill>
              </a:rPr>
              <a:t>COMENTARIOS AL PROYECTO DE LEY QUE FORTALECE Y MEJORA LA EFICACIA DE LA FISCALIZACIÓN Y CUMPLIMIENTO DE LA REGULACIÓN AMBIENTAL, MODIFICANDO EL ARTÍCULO SEGUNDO DE LA LEY 20.417, Y REGULA OTRAS MATERIAS QUE INDICA. (BOLETÍN N°16.553-12)</a:t>
            </a:r>
            <a:br>
              <a:rPr lang="es-MX" sz="2600" dirty="0"/>
            </a:br>
            <a:endParaRPr lang="es-ES" sz="26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3B1CF31-9EFF-3A98-554E-AC446BBEBCA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471443" y="5031138"/>
            <a:ext cx="7197434" cy="1071960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  <a:spcBef>
                <a:spcPts val="500"/>
              </a:spcBef>
            </a:pPr>
            <a:r>
              <a:rPr lang="es-ES" sz="2000" dirty="0"/>
              <a:t>Jorge A. Femenías S.</a:t>
            </a:r>
          </a:p>
          <a:p>
            <a:pPr lvl="0">
              <a:lnSpc>
                <a:spcPct val="80000"/>
              </a:lnSpc>
              <a:spcBef>
                <a:spcPts val="500"/>
              </a:spcBef>
            </a:pPr>
            <a:r>
              <a:rPr lang="es-ES" sz="2000" dirty="0"/>
              <a:t>Profesor de Derecho Administrativo y Ambiental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851FD7-C21C-3911-BE8B-79D4B53A45B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es-MX"/>
              <a:t>Síntesis de las modificaciones a comentar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79DD72-C9D2-FFA4-A042-A3D40200D8E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397358"/>
            <a:ext cx="8229600" cy="4789709"/>
          </a:xfrm>
        </p:spPr>
        <p:txBody>
          <a:bodyPr>
            <a:normAutofit fontScale="92500"/>
          </a:bodyPr>
          <a:lstStyle/>
          <a:p>
            <a:pPr marL="514350" lvl="0" indent="-514350" algn="just">
              <a:lnSpc>
                <a:spcPct val="90000"/>
              </a:lnSpc>
              <a:buFont typeface="Calibri"/>
              <a:buAutoNum type="arabicPeriod"/>
            </a:pPr>
            <a:r>
              <a:rPr lang="es-CL" sz="2400" dirty="0">
                <a:solidFill>
                  <a:srgbClr val="4F81BD"/>
                </a:solidFill>
              </a:rPr>
              <a:t>El Proyecto propone algunas modificaciones valiosas cuya implementación permitiría mejorar la actual LOSMA.</a:t>
            </a:r>
          </a:p>
          <a:p>
            <a:pPr marL="514350" lvl="0" indent="-514350" algn="just">
              <a:lnSpc>
                <a:spcPct val="90000"/>
              </a:lnSpc>
              <a:buFont typeface="Calibri"/>
              <a:buAutoNum type="arabicPeriod"/>
            </a:pPr>
            <a:endParaRPr lang="es-CL" sz="2400" dirty="0">
              <a:solidFill>
                <a:srgbClr val="4F81BD"/>
              </a:solidFill>
            </a:endParaRPr>
          </a:p>
          <a:p>
            <a:pPr marL="514350" lvl="0" indent="-514350" algn="just">
              <a:lnSpc>
                <a:spcPct val="90000"/>
              </a:lnSpc>
              <a:buFont typeface="Calibri"/>
              <a:buAutoNum type="arabicPeriod"/>
            </a:pPr>
            <a:r>
              <a:rPr lang="es-CL" sz="2400" dirty="0">
                <a:solidFill>
                  <a:srgbClr val="4F81BD"/>
                </a:solidFill>
              </a:rPr>
              <a:t>Sin perjuicio de lo anterior, otorga poderes exorbitantes a la Superintendencia del Medio Ambiente (“SMA”).</a:t>
            </a:r>
          </a:p>
          <a:p>
            <a:pPr marL="514350" lvl="0" indent="-514350" algn="just">
              <a:lnSpc>
                <a:spcPct val="90000"/>
              </a:lnSpc>
              <a:buFont typeface="Calibri"/>
              <a:buAutoNum type="arabicPeriod"/>
            </a:pPr>
            <a:endParaRPr lang="es-CL" sz="2400" dirty="0">
              <a:solidFill>
                <a:srgbClr val="4F81BD"/>
              </a:solidFill>
            </a:endParaRPr>
          </a:p>
          <a:p>
            <a:pPr marL="514350" lvl="0" indent="-514350" algn="just">
              <a:lnSpc>
                <a:spcPct val="90000"/>
              </a:lnSpc>
              <a:buFont typeface="Calibri"/>
              <a:buAutoNum type="arabicPeriod"/>
            </a:pPr>
            <a:r>
              <a:rPr lang="es-CL" sz="2400" dirty="0">
                <a:solidFill>
                  <a:srgbClr val="4F81BD"/>
                </a:solidFill>
              </a:rPr>
              <a:t>El Proyecto adolece de errores sustantivos de técnica legislativa que desnaturalizan la responsabilidad administrativa sancionadora, particularmente al establecer tipos infraccionales en blanco, consagrar normas inconstitucionales y afectar el principio de culpabilidad.</a:t>
            </a:r>
          </a:p>
          <a:p>
            <a:pPr marL="514350" lvl="0" indent="-514350" algn="just">
              <a:lnSpc>
                <a:spcPct val="90000"/>
              </a:lnSpc>
              <a:buFont typeface="Calibri"/>
              <a:buAutoNum type="arabicPeriod"/>
            </a:pPr>
            <a:endParaRPr lang="es-CL" sz="2400" dirty="0">
              <a:solidFill>
                <a:srgbClr val="4F81BD"/>
              </a:solidFill>
            </a:endParaRPr>
          </a:p>
          <a:p>
            <a:pPr marL="514350" lvl="0" indent="-514350" algn="just">
              <a:lnSpc>
                <a:spcPct val="90000"/>
              </a:lnSpc>
              <a:buFont typeface="Calibri"/>
              <a:buAutoNum type="arabicPeriod"/>
            </a:pPr>
            <a:r>
              <a:rPr lang="es-CL" sz="2400" dirty="0">
                <a:solidFill>
                  <a:srgbClr val="4F81BD"/>
                </a:solidFill>
              </a:rPr>
              <a:t>Las modificaciones incorporadas, resultan aún más cuestionables.</a:t>
            </a:r>
          </a:p>
          <a:p>
            <a:pPr marL="514350" lvl="0" indent="-514350" algn="just">
              <a:lnSpc>
                <a:spcPct val="90000"/>
              </a:lnSpc>
              <a:buFont typeface="Calibri"/>
              <a:buAutoNum type="arabicPeriod"/>
            </a:pPr>
            <a:endParaRPr lang="es-CL" sz="2400" dirty="0">
              <a:solidFill>
                <a:srgbClr val="4F81BD"/>
              </a:solidFill>
            </a:endParaRPr>
          </a:p>
          <a:p>
            <a:pPr marL="0" lvl="0" indent="0" algn="just">
              <a:lnSpc>
                <a:spcPct val="90000"/>
              </a:lnSpc>
              <a:buNone/>
            </a:pPr>
            <a:endParaRPr lang="es-CL" sz="2400" dirty="0">
              <a:solidFill>
                <a:srgbClr val="4F81BD"/>
              </a:solidFill>
            </a:endParaRPr>
          </a:p>
          <a:p>
            <a:pPr marL="514350" lvl="0" indent="-514350" algn="just">
              <a:lnSpc>
                <a:spcPct val="90000"/>
              </a:lnSpc>
              <a:buFont typeface="Calibri"/>
              <a:buAutoNum type="arabicPeriod"/>
            </a:pPr>
            <a:endParaRPr lang="es-CL" sz="2400" dirty="0">
              <a:solidFill>
                <a:srgbClr val="4F81BD"/>
              </a:solidFill>
            </a:endParaRPr>
          </a:p>
          <a:p>
            <a:pPr marL="514350" lvl="0" indent="-514350" algn="just">
              <a:lnSpc>
                <a:spcPct val="90000"/>
              </a:lnSpc>
              <a:buFont typeface="Calibri"/>
              <a:buAutoNum type="arabicPeriod"/>
            </a:pPr>
            <a:endParaRPr lang="es-CL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C73DFE-718A-2134-0C75-B0709ECC32C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es-MX"/>
              <a:t>§1.	Gestión de denuncias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002454-464A-E6F7-9D13-A9BD946B654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397358"/>
            <a:ext cx="8229600" cy="4789709"/>
          </a:xfrm>
        </p:spPr>
        <p:txBody>
          <a:bodyPr>
            <a:normAutofit fontScale="85000" lnSpcReduction="10000"/>
          </a:bodyPr>
          <a:lstStyle/>
          <a:p>
            <a:pPr marL="0" lvl="0" indent="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es-CL" sz="1900" b="1" dirty="0">
                <a:solidFill>
                  <a:srgbClr val="4F81BD"/>
                </a:solidFill>
              </a:rPr>
              <a:t>Artículo 21</a:t>
            </a:r>
            <a:r>
              <a:rPr lang="es-CL" sz="1900" dirty="0">
                <a:solidFill>
                  <a:srgbClr val="4F81BD"/>
                </a:solidFill>
              </a:rPr>
              <a:t>: Denuncias </a:t>
            </a:r>
          </a:p>
          <a:p>
            <a:pPr marL="514350" lvl="0" indent="-514350" algn="just">
              <a:lnSpc>
                <a:spcPct val="120000"/>
              </a:lnSpc>
              <a:spcBef>
                <a:spcPts val="0"/>
              </a:spcBef>
              <a:buFont typeface="Calibri"/>
              <a:buAutoNum type="arabicPeriod"/>
            </a:pPr>
            <a:endParaRPr lang="es-CL" sz="1900" dirty="0">
              <a:solidFill>
                <a:srgbClr val="4F81BD"/>
              </a:solidFill>
            </a:endParaRP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buFont typeface="Calibri"/>
              <a:buAutoNum type="arabicPeriod"/>
            </a:pPr>
            <a:r>
              <a:rPr lang="es-CL" sz="1900" dirty="0">
                <a:solidFill>
                  <a:srgbClr val="4F81BD"/>
                </a:solidFill>
              </a:rPr>
              <a:t>Le impone una carga adicional a la SMA, obligándola a responder dentro de vigésimo  día: No es posible hacer caso omiso de que existirán denuncias infundadas que obligarán igualmente a la SMA a responder en un muy breve plazo. </a:t>
            </a: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buFont typeface="Calibri"/>
              <a:buAutoNum type="arabicPeriod"/>
            </a:pPr>
            <a:endParaRPr lang="es-CL" sz="1900" dirty="0">
              <a:solidFill>
                <a:srgbClr val="4F81BD"/>
              </a:solidFill>
            </a:endParaRPr>
          </a:p>
          <a:p>
            <a:pPr marL="514350" lvl="0" indent="-514350" algn="just">
              <a:lnSpc>
                <a:spcPct val="120000"/>
              </a:lnSpc>
              <a:spcBef>
                <a:spcPts val="0"/>
              </a:spcBef>
              <a:buFont typeface="Calibri"/>
              <a:buAutoNum type="arabicPeriod"/>
            </a:pPr>
            <a:r>
              <a:rPr lang="es-CL" sz="1900" dirty="0">
                <a:solidFill>
                  <a:srgbClr val="4F81BD"/>
                </a:solidFill>
              </a:rPr>
              <a:t>Confunde el inicio del procedimiento de oficio por denuncia con la solicitud, al citar mal los artículos 30 y ss. de la LBPA. </a:t>
            </a:r>
          </a:p>
          <a:p>
            <a:pPr marL="514350" lvl="0" indent="-514350" algn="just">
              <a:lnSpc>
                <a:spcPct val="120000"/>
              </a:lnSpc>
              <a:spcBef>
                <a:spcPts val="0"/>
              </a:spcBef>
              <a:buFont typeface="Calibri"/>
              <a:buAutoNum type="arabicPeriod"/>
            </a:pPr>
            <a:endParaRPr lang="es-CL" sz="1900" dirty="0">
              <a:solidFill>
                <a:srgbClr val="4F81BD"/>
              </a:solidFill>
            </a:endParaRPr>
          </a:p>
          <a:p>
            <a:pPr marL="514350" lvl="0" indent="-514350" algn="just">
              <a:lnSpc>
                <a:spcPct val="120000"/>
              </a:lnSpc>
              <a:spcBef>
                <a:spcPts val="0"/>
              </a:spcBef>
              <a:buFont typeface="Calibri"/>
              <a:buAutoNum type="arabicPeriod"/>
            </a:pPr>
            <a:r>
              <a:rPr lang="es-CL" sz="1900" dirty="0">
                <a:solidFill>
                  <a:srgbClr val="4F81BD"/>
                </a:solidFill>
              </a:rPr>
              <a:t>Elimina la noción de “calificado” para pedir reserva y la deja al arbitrio del denunciante. Priva al denunciado de conocer antecedentes relevantes.</a:t>
            </a:r>
          </a:p>
          <a:p>
            <a:pPr marL="514350" lvl="0" indent="-514350" algn="just">
              <a:lnSpc>
                <a:spcPct val="120000"/>
              </a:lnSpc>
              <a:spcBef>
                <a:spcPts val="0"/>
              </a:spcBef>
              <a:buFont typeface="Calibri"/>
              <a:buAutoNum type="arabicPeriod"/>
            </a:pPr>
            <a:endParaRPr lang="es-CL" sz="1900" dirty="0">
              <a:solidFill>
                <a:srgbClr val="4F81BD"/>
              </a:solidFill>
            </a:endParaRPr>
          </a:p>
          <a:p>
            <a:pPr marL="514350" lvl="0" indent="-514350" algn="just">
              <a:lnSpc>
                <a:spcPct val="120000"/>
              </a:lnSpc>
              <a:spcBef>
                <a:spcPts val="0"/>
              </a:spcBef>
              <a:buFont typeface="Calibri"/>
              <a:buAutoNum type="arabicPeriod"/>
            </a:pPr>
            <a:r>
              <a:rPr lang="es-CL" sz="1900" dirty="0">
                <a:solidFill>
                  <a:srgbClr val="4F81BD"/>
                </a:solidFill>
              </a:rPr>
              <a:t>Mantiene al denunciante como interviniente. Lo relevante es comprender “el rol del denunciante”.</a:t>
            </a:r>
          </a:p>
          <a:p>
            <a:pPr marL="514350" lvl="0" indent="-514350" algn="just">
              <a:lnSpc>
                <a:spcPct val="120000"/>
              </a:lnSpc>
              <a:spcBef>
                <a:spcPts val="0"/>
              </a:spcBef>
              <a:buFont typeface="Calibri"/>
              <a:buAutoNum type="arabicPeriod"/>
            </a:pPr>
            <a:endParaRPr lang="es-CL" sz="1900" dirty="0">
              <a:solidFill>
                <a:srgbClr val="4F81BD"/>
              </a:solidFill>
            </a:endParaRPr>
          </a:p>
          <a:p>
            <a:pPr marL="514350" lvl="0" indent="-514350" algn="just">
              <a:lnSpc>
                <a:spcPct val="120000"/>
              </a:lnSpc>
              <a:spcBef>
                <a:spcPts val="0"/>
              </a:spcBef>
              <a:buFont typeface="Calibri"/>
              <a:buAutoNum type="arabicPeriod"/>
            </a:pPr>
            <a:r>
              <a:rPr lang="es-CL" sz="1900" dirty="0">
                <a:solidFill>
                  <a:srgbClr val="4F81BD"/>
                </a:solidFill>
              </a:rPr>
              <a:t>El reclamo del archivo es injustificado: ¿los particulares poseen mayores conocimientos técnicos que la SMA? Excesiva e injustificada judicialización.</a:t>
            </a:r>
          </a:p>
          <a:p>
            <a:pPr marL="287341" lvl="2" indent="0" algn="just">
              <a:lnSpc>
                <a:spcPct val="80000"/>
              </a:lnSpc>
              <a:spcBef>
                <a:spcPts val="400"/>
              </a:spcBef>
              <a:buNone/>
            </a:pPr>
            <a:endParaRPr lang="es-CL" sz="1500" dirty="0">
              <a:solidFill>
                <a:srgbClr val="4F81BD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9B95B0-634C-3DC4-11BE-CC8949C13AD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es-MX" dirty="0"/>
              <a:t>§2.	Procedimiento sancionatorio simplificado (Arts. 54 bis a 54 nonies)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2CBE78-61BF-6CC8-CB96-32FCD94FC7B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789709"/>
          </a:xfrm>
        </p:spPr>
        <p:txBody>
          <a:bodyPr/>
          <a:lstStyle/>
          <a:p>
            <a:pPr marL="514350" lvl="0" indent="-514350" algn="just">
              <a:buAutoNum type="arabicPeriod"/>
            </a:pPr>
            <a:r>
              <a:rPr lang="es-CL" dirty="0">
                <a:solidFill>
                  <a:srgbClr val="4F81BD"/>
                </a:solidFill>
              </a:rPr>
              <a:t>Conceptualmente es una medida pertinente y adecuada.</a:t>
            </a:r>
          </a:p>
          <a:p>
            <a:pPr marL="514350" lvl="0" indent="-514350" algn="just">
              <a:buAutoNum type="arabicPeriod"/>
            </a:pPr>
            <a:endParaRPr lang="es-CL" dirty="0">
              <a:solidFill>
                <a:srgbClr val="4F81BD"/>
              </a:solidFill>
            </a:endParaRPr>
          </a:p>
          <a:p>
            <a:pPr marL="514350" lvl="0" indent="-514350" algn="just">
              <a:buAutoNum type="arabicPeriod"/>
            </a:pPr>
            <a:r>
              <a:rPr lang="es-CL" dirty="0">
                <a:solidFill>
                  <a:srgbClr val="4F81BD"/>
                </a:solidFill>
              </a:rPr>
              <a:t>¿Es un incentivo allanarse a infracciones leves?</a:t>
            </a:r>
          </a:p>
          <a:p>
            <a:pPr marL="514350" lvl="0" indent="-514350" algn="just">
              <a:buAutoNum type="arabicPeriod"/>
            </a:pPr>
            <a:endParaRPr lang="es-CL" dirty="0">
              <a:solidFill>
                <a:srgbClr val="4F81BD"/>
              </a:solidFill>
            </a:endParaRPr>
          </a:p>
          <a:p>
            <a:pPr marL="514350" lvl="0" indent="-514350" algn="just">
              <a:buAutoNum type="arabicPeriod"/>
            </a:pPr>
            <a:r>
              <a:rPr lang="es-CL" dirty="0">
                <a:solidFill>
                  <a:srgbClr val="4F81BD"/>
                </a:solidFill>
              </a:rPr>
              <a:t>Frente a infracciones “bagatelas” el verdadero incentivo y la herramienta para descomprimir es la aplicación del </a:t>
            </a:r>
            <a:r>
              <a:rPr lang="es-CL" i="1" dirty="0">
                <a:solidFill>
                  <a:srgbClr val="4F81BD"/>
                </a:solidFill>
              </a:rPr>
              <a:t>principio de oportunidad</a:t>
            </a:r>
            <a:r>
              <a:rPr lang="es-CL" dirty="0">
                <a:solidFill>
                  <a:srgbClr val="4F81BD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40B206-8D8C-2D53-A09F-E77123ECC5B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es-MX" dirty="0"/>
              <a:t>§3.	Vías alternativas de cumplimiento (Título II Bis Arts. 34 bis a 34 octies).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E16C05-9122-74D6-E848-3EC8C3B3CB2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789709"/>
          </a:xfrm>
        </p:spPr>
        <p:txBody>
          <a:bodyPr>
            <a:normAutofit lnSpcReduction="10000"/>
          </a:bodyPr>
          <a:lstStyle/>
          <a:p>
            <a:pPr marL="514350" lvl="0" indent="-514350" algn="just">
              <a:lnSpc>
                <a:spcPct val="80000"/>
              </a:lnSpc>
              <a:spcBef>
                <a:spcPts val="500"/>
              </a:spcBef>
              <a:buFont typeface="Calibri"/>
              <a:buAutoNum type="arabicPeriod"/>
            </a:pPr>
            <a:r>
              <a:rPr lang="es-CL" sz="2200" dirty="0">
                <a:solidFill>
                  <a:srgbClr val="4F81BD"/>
                </a:solidFill>
              </a:rPr>
              <a:t>Utilización excesiva de conceptos jurídicos indeterminados: “significativo”; “menor entidad”.</a:t>
            </a:r>
          </a:p>
          <a:p>
            <a:pPr marL="514350" lvl="0" indent="-514350" algn="just">
              <a:lnSpc>
                <a:spcPct val="80000"/>
              </a:lnSpc>
              <a:spcBef>
                <a:spcPts val="500"/>
              </a:spcBef>
              <a:buFont typeface="Calibri"/>
              <a:buAutoNum type="arabicPeriod"/>
            </a:pPr>
            <a:endParaRPr lang="es-CL" sz="2200" dirty="0">
              <a:solidFill>
                <a:srgbClr val="4F81BD"/>
              </a:solidFill>
            </a:endParaRPr>
          </a:p>
          <a:p>
            <a:pPr marL="514350" lvl="0" indent="-514350" algn="just">
              <a:lnSpc>
                <a:spcPct val="80000"/>
              </a:lnSpc>
              <a:spcBef>
                <a:spcPts val="500"/>
              </a:spcBef>
              <a:buFont typeface="Calibri"/>
              <a:buAutoNum type="arabicPeriod"/>
            </a:pPr>
            <a:r>
              <a:rPr lang="es-CL" sz="2200" dirty="0">
                <a:solidFill>
                  <a:srgbClr val="4F81BD"/>
                </a:solidFill>
              </a:rPr>
              <a:t>Dada la inconstitucionalidad de fijar infracciones por actos administrativos reemplazaron la frase infracciones por desviaciones normativas (salvo en el art. 34 quinquies que demuestra la verdadera intención) .</a:t>
            </a:r>
          </a:p>
          <a:p>
            <a:pPr marL="514350" lvl="0" indent="-514350" algn="just">
              <a:lnSpc>
                <a:spcPct val="80000"/>
              </a:lnSpc>
              <a:spcBef>
                <a:spcPts val="500"/>
              </a:spcBef>
              <a:buFont typeface="Calibri"/>
              <a:buAutoNum type="arabicPeriod"/>
            </a:pPr>
            <a:endParaRPr lang="es-CL" sz="2200" dirty="0">
              <a:solidFill>
                <a:srgbClr val="4F81BD"/>
              </a:solidFill>
            </a:endParaRPr>
          </a:p>
          <a:p>
            <a:pPr marL="514350" lvl="0" indent="-514350" algn="just">
              <a:lnSpc>
                <a:spcPct val="80000"/>
              </a:lnSpc>
              <a:spcBef>
                <a:spcPts val="500"/>
              </a:spcBef>
              <a:buFont typeface="Calibri"/>
              <a:buAutoNum type="arabicPeriod"/>
            </a:pPr>
            <a:r>
              <a:rPr lang="es-CL" sz="2200" dirty="0">
                <a:solidFill>
                  <a:srgbClr val="4F81BD"/>
                </a:solidFill>
              </a:rPr>
              <a:t>Sugeriría revisar el plazo de corrección (6 + 3 meses) podría ser insuficiente.</a:t>
            </a:r>
          </a:p>
          <a:p>
            <a:pPr marL="514350" lvl="0" indent="-514350" algn="just">
              <a:lnSpc>
                <a:spcPct val="80000"/>
              </a:lnSpc>
              <a:spcBef>
                <a:spcPts val="500"/>
              </a:spcBef>
              <a:buFont typeface="Calibri"/>
              <a:buAutoNum type="arabicPeriod"/>
            </a:pPr>
            <a:endParaRPr lang="es-CL" sz="2200" dirty="0">
              <a:solidFill>
                <a:srgbClr val="4F81BD"/>
              </a:solidFill>
            </a:endParaRPr>
          </a:p>
          <a:p>
            <a:pPr marL="514350" lvl="0" indent="-514350" algn="just">
              <a:lnSpc>
                <a:spcPct val="80000"/>
              </a:lnSpc>
              <a:spcBef>
                <a:spcPts val="500"/>
              </a:spcBef>
              <a:buFont typeface="Calibri"/>
              <a:buAutoNum type="arabicPeriod"/>
            </a:pPr>
            <a:r>
              <a:rPr lang="es-CL" sz="2200" dirty="0">
                <a:solidFill>
                  <a:srgbClr val="4F81BD"/>
                </a:solidFill>
              </a:rPr>
              <a:t>En cualquier caso, su aplicación es compleja porque indica “no haya afectación al medio ambiente” y no “afectación significativa”. Toda actividad afecta al medio ambiente.</a:t>
            </a:r>
          </a:p>
          <a:p>
            <a:pPr marL="514350" lvl="0" indent="-514350" algn="just">
              <a:lnSpc>
                <a:spcPct val="80000"/>
              </a:lnSpc>
              <a:spcBef>
                <a:spcPts val="500"/>
              </a:spcBef>
              <a:buFont typeface="Calibri"/>
              <a:buAutoNum type="arabicPeriod"/>
            </a:pPr>
            <a:endParaRPr lang="es-CL" sz="2200" dirty="0">
              <a:solidFill>
                <a:srgbClr val="4F81BD"/>
              </a:solidFill>
            </a:endParaRPr>
          </a:p>
          <a:p>
            <a:pPr marL="514350" lvl="0" indent="-514350" algn="just">
              <a:lnSpc>
                <a:spcPct val="80000"/>
              </a:lnSpc>
              <a:spcBef>
                <a:spcPts val="500"/>
              </a:spcBef>
              <a:buFont typeface="Calibri"/>
              <a:buAutoNum type="arabicPeriod"/>
            </a:pPr>
            <a:r>
              <a:rPr lang="es-CL" sz="2200" dirty="0">
                <a:solidFill>
                  <a:srgbClr val="4F81BD"/>
                </a:solidFill>
              </a:rPr>
              <a:t>Requiere de un examen de constitucionalidad más fino: artículo 34 bis en relación al 34 </a:t>
            </a:r>
            <a:r>
              <a:rPr lang="es-CL" sz="2200" dirty="0" err="1">
                <a:solidFill>
                  <a:srgbClr val="4F81BD"/>
                </a:solidFill>
              </a:rPr>
              <a:t>octies</a:t>
            </a:r>
            <a:r>
              <a:rPr lang="es-CL" sz="2200" dirty="0">
                <a:solidFill>
                  <a:srgbClr val="4F81BD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F83FAA-DB22-7ED9-3A3E-DAB41E5BFF9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es-MX"/>
              <a:t>§4.	Incentivo al cumplimiento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037C22-DCA5-EFD7-82AD-1181E2C2703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789709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80000"/>
              </a:lnSpc>
              <a:spcBef>
                <a:spcPts val="500"/>
              </a:spcBef>
              <a:buNone/>
            </a:pPr>
            <a:r>
              <a:rPr lang="es-CL" sz="2100" b="1" dirty="0">
                <a:solidFill>
                  <a:srgbClr val="4F81BD"/>
                </a:solidFill>
              </a:rPr>
              <a:t>Autodenuncia</a:t>
            </a:r>
            <a:r>
              <a:rPr lang="es-CL" sz="2100" dirty="0">
                <a:solidFill>
                  <a:srgbClr val="4F81BD"/>
                </a:solidFill>
              </a:rPr>
              <a:t>:</a:t>
            </a:r>
          </a:p>
          <a:p>
            <a:pPr marL="0" lvl="0" indent="0" algn="just">
              <a:lnSpc>
                <a:spcPct val="80000"/>
              </a:lnSpc>
              <a:spcBef>
                <a:spcPts val="500"/>
              </a:spcBef>
              <a:buNone/>
            </a:pPr>
            <a:endParaRPr lang="es-CL" sz="2100" dirty="0">
              <a:solidFill>
                <a:srgbClr val="4F81BD"/>
              </a:solidFill>
            </a:endParaRPr>
          </a:p>
          <a:p>
            <a:pPr marL="514350" lvl="0" indent="-514350" algn="just">
              <a:lnSpc>
                <a:spcPct val="80000"/>
              </a:lnSpc>
              <a:spcBef>
                <a:spcPts val="500"/>
              </a:spcBef>
              <a:buFont typeface="Calibri"/>
              <a:buAutoNum type="arabicPeriod"/>
            </a:pPr>
            <a:r>
              <a:rPr lang="es-CL" sz="2100" dirty="0">
                <a:solidFill>
                  <a:srgbClr val="4F81BD"/>
                </a:solidFill>
              </a:rPr>
              <a:t>El reconocimiento de la Autodenuncia como circunstancia atenuante es una medida adecuada.</a:t>
            </a:r>
          </a:p>
          <a:p>
            <a:pPr marL="514350" lvl="0" indent="-514350" algn="just">
              <a:lnSpc>
                <a:spcPct val="80000"/>
              </a:lnSpc>
              <a:spcBef>
                <a:spcPts val="500"/>
              </a:spcBef>
              <a:buFont typeface="Calibri"/>
              <a:buAutoNum type="arabicPeriod"/>
            </a:pPr>
            <a:endParaRPr lang="es-CL" sz="2100" dirty="0">
              <a:solidFill>
                <a:srgbClr val="4F81BD"/>
              </a:solidFill>
            </a:endParaRPr>
          </a:p>
          <a:p>
            <a:pPr marL="514350" lvl="0" indent="-514350" algn="just">
              <a:lnSpc>
                <a:spcPct val="80000"/>
              </a:lnSpc>
              <a:spcBef>
                <a:spcPts val="500"/>
              </a:spcBef>
              <a:buFont typeface="Calibri"/>
              <a:buAutoNum type="arabicPeriod"/>
            </a:pPr>
            <a:r>
              <a:rPr lang="es-CL" sz="2100" dirty="0">
                <a:solidFill>
                  <a:srgbClr val="4F81BD"/>
                </a:solidFill>
              </a:rPr>
              <a:t>El requisito de acreditar haber puesto término a la infracción antes de la autodenuncia, eliminado los efectos o adoptado medidas correctivas la hace inaplicable.</a:t>
            </a:r>
          </a:p>
          <a:p>
            <a:pPr marL="514350" lvl="0" indent="-514350" algn="just">
              <a:lnSpc>
                <a:spcPct val="80000"/>
              </a:lnSpc>
              <a:spcBef>
                <a:spcPts val="500"/>
              </a:spcBef>
              <a:buFont typeface="Calibri"/>
              <a:buAutoNum type="arabicPeriod"/>
            </a:pPr>
            <a:endParaRPr lang="es-CL" sz="2100" dirty="0">
              <a:solidFill>
                <a:srgbClr val="4F81BD"/>
              </a:solidFill>
            </a:endParaRPr>
          </a:p>
          <a:p>
            <a:pPr marL="514350" lvl="0" indent="-514350" algn="just">
              <a:lnSpc>
                <a:spcPct val="80000"/>
              </a:lnSpc>
              <a:spcBef>
                <a:spcPts val="500"/>
              </a:spcBef>
              <a:buFont typeface="Calibri"/>
              <a:buAutoNum type="arabicPeriod"/>
            </a:pPr>
            <a:r>
              <a:rPr lang="es-CL" sz="2100" dirty="0">
                <a:solidFill>
                  <a:srgbClr val="4F81BD"/>
                </a:solidFill>
              </a:rPr>
              <a:t>El incentivo en los casos de daño ambiental, en la lógica del Proyecto, también parece una buena medida.</a:t>
            </a:r>
          </a:p>
          <a:p>
            <a:pPr marL="514350" lvl="0" indent="-514350" algn="just">
              <a:lnSpc>
                <a:spcPct val="80000"/>
              </a:lnSpc>
              <a:spcBef>
                <a:spcPts val="500"/>
              </a:spcBef>
              <a:buFont typeface="Calibri"/>
              <a:buAutoNum type="arabicPeriod"/>
            </a:pPr>
            <a:endParaRPr lang="es-CL" sz="2100" dirty="0">
              <a:solidFill>
                <a:srgbClr val="4F81BD"/>
              </a:solidFill>
            </a:endParaRPr>
          </a:p>
          <a:p>
            <a:pPr marL="514350" lvl="0" indent="-514350" algn="just">
              <a:lnSpc>
                <a:spcPct val="80000"/>
              </a:lnSpc>
              <a:spcBef>
                <a:spcPts val="500"/>
              </a:spcBef>
              <a:buFont typeface="Calibri"/>
              <a:buAutoNum type="arabicPeriod"/>
            </a:pPr>
            <a:r>
              <a:rPr lang="es-CL" sz="2200" dirty="0">
                <a:solidFill>
                  <a:srgbClr val="4F81BD"/>
                </a:solidFill>
              </a:rPr>
              <a:t>La inclusión de atenuantes en materia penal es un avance, pero sigue siendo insuficiente para hacerlo eficaz.</a:t>
            </a:r>
          </a:p>
          <a:p>
            <a:pPr marL="0" lvl="0" indent="0" algn="just">
              <a:lnSpc>
                <a:spcPct val="80000"/>
              </a:lnSpc>
              <a:spcBef>
                <a:spcPts val="500"/>
              </a:spcBef>
              <a:buNone/>
            </a:pPr>
            <a:endParaRPr lang="es-CL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6418CE-83AB-016A-4EA6-B81AE1894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ACD70A-C4A9-C6A8-20A0-0F814862943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es-MX"/>
              <a:t>§4.	Incentivo al cumplimiento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13C9D1-89B1-6530-8296-7C8832A0428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91297" y="1493108"/>
            <a:ext cx="8229600" cy="4789709"/>
          </a:xfrm>
        </p:spPr>
        <p:txBody>
          <a:bodyPr>
            <a:normAutofit fontScale="70000" lnSpcReduction="20000"/>
          </a:bodyPr>
          <a:lstStyle/>
          <a:p>
            <a:pPr marL="0" lvl="0" indent="0" algn="just">
              <a:lnSpc>
                <a:spcPct val="80000"/>
              </a:lnSpc>
              <a:spcBef>
                <a:spcPts val="500"/>
              </a:spcBef>
              <a:buNone/>
            </a:pPr>
            <a:r>
              <a:rPr lang="es-CL" sz="2000" b="1" dirty="0">
                <a:solidFill>
                  <a:srgbClr val="4F81BD"/>
                </a:solidFill>
              </a:rPr>
              <a:t>Programa de cumplimiento: </a:t>
            </a:r>
          </a:p>
          <a:p>
            <a:pPr marL="0" lvl="0" indent="0" algn="just">
              <a:lnSpc>
                <a:spcPct val="80000"/>
              </a:lnSpc>
              <a:spcBef>
                <a:spcPts val="500"/>
              </a:spcBef>
              <a:buNone/>
            </a:pPr>
            <a:endParaRPr lang="es-CL" sz="2000" dirty="0">
              <a:solidFill>
                <a:srgbClr val="4F81BD"/>
              </a:solidFill>
            </a:endParaRPr>
          </a:p>
          <a:p>
            <a:pPr marL="514350" lvl="0" indent="-514350" algn="just">
              <a:lnSpc>
                <a:spcPct val="80000"/>
              </a:lnSpc>
              <a:spcBef>
                <a:spcPts val="500"/>
              </a:spcBef>
              <a:buFont typeface="Calibri"/>
              <a:buAutoNum type="arabicPeriod"/>
            </a:pPr>
            <a:r>
              <a:rPr lang="es-CL" sz="2000" dirty="0">
                <a:solidFill>
                  <a:srgbClr val="4F81BD"/>
                </a:solidFill>
              </a:rPr>
              <a:t>El plazo propuesto para el PdC (20 días) es insuficiente. Propuesta: ofrecimiento de medidas inmediatas y ampliación hasta por 30 días.</a:t>
            </a:r>
          </a:p>
          <a:p>
            <a:pPr marL="514350" lvl="0" indent="-514350" algn="just">
              <a:lnSpc>
                <a:spcPct val="80000"/>
              </a:lnSpc>
              <a:spcBef>
                <a:spcPts val="500"/>
              </a:spcBef>
              <a:buFont typeface="Calibri"/>
              <a:buAutoNum type="arabicPeriod"/>
            </a:pPr>
            <a:endParaRPr lang="es-CL" sz="2000" dirty="0">
              <a:solidFill>
                <a:srgbClr val="4F81BD"/>
              </a:solidFill>
            </a:endParaRPr>
          </a:p>
          <a:p>
            <a:pPr marL="514350" lvl="0" indent="-514350" algn="just">
              <a:lnSpc>
                <a:spcPct val="80000"/>
              </a:lnSpc>
              <a:spcBef>
                <a:spcPts val="500"/>
              </a:spcBef>
              <a:buFont typeface="Calibri"/>
              <a:buAutoNum type="arabicPeriod"/>
            </a:pPr>
            <a:r>
              <a:rPr lang="es-CL" sz="2000" dirty="0">
                <a:solidFill>
                  <a:srgbClr val="4F81BD"/>
                </a:solidFill>
              </a:rPr>
              <a:t>Impedimento de presentación del </a:t>
            </a:r>
            <a:r>
              <a:rPr lang="es-CL" sz="2000" dirty="0" err="1">
                <a:solidFill>
                  <a:srgbClr val="4F81BD"/>
                </a:solidFill>
              </a:rPr>
              <a:t>PdC</a:t>
            </a:r>
            <a:r>
              <a:rPr lang="es-CL" sz="2000" dirty="0">
                <a:solidFill>
                  <a:srgbClr val="4F81BD"/>
                </a:solidFill>
              </a:rPr>
              <a:t> frente a daño: Regresivo e injustificado. </a:t>
            </a:r>
          </a:p>
          <a:p>
            <a:pPr marL="514350" lvl="0" indent="-514350" algn="just">
              <a:lnSpc>
                <a:spcPct val="80000"/>
              </a:lnSpc>
              <a:spcBef>
                <a:spcPts val="500"/>
              </a:spcBef>
              <a:buFont typeface="Calibri"/>
              <a:buAutoNum type="arabicPeriod"/>
            </a:pPr>
            <a:endParaRPr lang="es-CL" sz="2000" dirty="0">
              <a:solidFill>
                <a:srgbClr val="4F81BD"/>
              </a:solidFill>
            </a:endParaRPr>
          </a:p>
          <a:p>
            <a:pPr marL="514350" lvl="0" indent="-514350" algn="just">
              <a:lnSpc>
                <a:spcPct val="80000"/>
              </a:lnSpc>
              <a:spcBef>
                <a:spcPts val="500"/>
              </a:spcBef>
              <a:buFont typeface="Calibri"/>
              <a:buAutoNum type="arabicPeriod"/>
            </a:pPr>
            <a:r>
              <a:rPr lang="es-CL" sz="2000" dirty="0">
                <a:solidFill>
                  <a:srgbClr val="4F81BD"/>
                </a:solidFill>
              </a:rPr>
              <a:t>Plazo máximo de tramitación 6 meses: ¿queremos que opere? Entonces debería aplicarse el silencio positivo. </a:t>
            </a:r>
          </a:p>
          <a:p>
            <a:pPr marL="514350" lvl="0" indent="-514350" algn="just">
              <a:lnSpc>
                <a:spcPct val="80000"/>
              </a:lnSpc>
              <a:spcBef>
                <a:spcPts val="500"/>
              </a:spcBef>
              <a:buFont typeface="Calibri"/>
              <a:buAutoNum type="arabicPeriod"/>
            </a:pPr>
            <a:endParaRPr lang="es-CL" sz="2000" dirty="0">
              <a:solidFill>
                <a:srgbClr val="4F81BD"/>
              </a:solidFill>
            </a:endParaRPr>
          </a:p>
          <a:p>
            <a:pPr marL="514350" lvl="0" indent="-514350" algn="just">
              <a:lnSpc>
                <a:spcPct val="80000"/>
              </a:lnSpc>
              <a:spcBef>
                <a:spcPts val="500"/>
              </a:spcBef>
              <a:buFont typeface="Calibri"/>
              <a:buAutoNum type="arabicPeriod"/>
            </a:pPr>
            <a:r>
              <a:rPr lang="es-CL" sz="2000" dirty="0">
                <a:solidFill>
                  <a:srgbClr val="4F81BD"/>
                </a:solidFill>
              </a:rPr>
              <a:t>Reconocimiento legal de los criterios es una medida adecuada, porque otorga certeza jurídica.</a:t>
            </a:r>
          </a:p>
          <a:p>
            <a:pPr marL="514350" lvl="0" indent="-514350" algn="just">
              <a:lnSpc>
                <a:spcPct val="80000"/>
              </a:lnSpc>
              <a:spcBef>
                <a:spcPts val="500"/>
              </a:spcBef>
              <a:buFont typeface="Calibri"/>
              <a:buAutoNum type="arabicPeriod"/>
            </a:pPr>
            <a:endParaRPr lang="es-CL" sz="2000" dirty="0">
              <a:solidFill>
                <a:srgbClr val="4F81BD"/>
              </a:solidFill>
            </a:endParaRPr>
          </a:p>
          <a:p>
            <a:pPr marL="514350" lvl="0" indent="-514350" algn="just">
              <a:lnSpc>
                <a:spcPct val="80000"/>
              </a:lnSpc>
              <a:spcBef>
                <a:spcPts val="500"/>
              </a:spcBef>
              <a:buFont typeface="Calibri"/>
              <a:buAutoNum type="arabicPeriod"/>
            </a:pPr>
            <a:r>
              <a:rPr lang="es-CL" sz="2000" dirty="0">
                <a:solidFill>
                  <a:srgbClr val="4F81BD"/>
                </a:solidFill>
              </a:rPr>
              <a:t>Se corrige la norma eliminando la restricción de quienes se hayan acogido a un programa de gradualidad.</a:t>
            </a:r>
          </a:p>
          <a:p>
            <a:pPr marL="514350" lvl="0" indent="-514350" algn="just">
              <a:lnSpc>
                <a:spcPct val="80000"/>
              </a:lnSpc>
              <a:spcBef>
                <a:spcPts val="500"/>
              </a:spcBef>
              <a:buFont typeface="Calibri"/>
              <a:buAutoNum type="arabicPeriod"/>
            </a:pPr>
            <a:endParaRPr lang="es-CL" sz="2000" dirty="0">
              <a:solidFill>
                <a:srgbClr val="4F81BD"/>
              </a:solidFill>
            </a:endParaRPr>
          </a:p>
          <a:p>
            <a:pPr marL="514350" lvl="0" indent="-514350" algn="just">
              <a:lnSpc>
                <a:spcPct val="80000"/>
              </a:lnSpc>
              <a:spcBef>
                <a:spcPts val="500"/>
              </a:spcBef>
              <a:buFont typeface="Calibri"/>
              <a:buAutoNum type="arabicPeriod"/>
            </a:pPr>
            <a:r>
              <a:rPr lang="es-CL" sz="2000" dirty="0">
                <a:solidFill>
                  <a:srgbClr val="4F81BD"/>
                </a:solidFill>
              </a:rPr>
              <a:t>Aumenta el plazo (de prescripción) para poder presentar un nuevo PdC de 3 a 5 años sin justificación alguna</a:t>
            </a:r>
          </a:p>
          <a:p>
            <a:pPr marL="514350" lvl="0" indent="-514350" algn="just">
              <a:lnSpc>
                <a:spcPct val="80000"/>
              </a:lnSpc>
              <a:spcBef>
                <a:spcPts val="500"/>
              </a:spcBef>
              <a:buFont typeface="Calibri"/>
              <a:buAutoNum type="arabicPeriod"/>
            </a:pPr>
            <a:endParaRPr lang="es-CL" sz="2000" dirty="0">
              <a:solidFill>
                <a:srgbClr val="4F81BD"/>
              </a:solidFill>
            </a:endParaRPr>
          </a:p>
          <a:p>
            <a:pPr marL="514350" lvl="0" indent="-514350" algn="just">
              <a:lnSpc>
                <a:spcPct val="80000"/>
              </a:lnSpc>
              <a:spcBef>
                <a:spcPts val="500"/>
              </a:spcBef>
              <a:buFont typeface="Calibri"/>
              <a:buAutoNum type="arabicPeriod"/>
            </a:pPr>
            <a:r>
              <a:rPr lang="es-CL" sz="2000" dirty="0">
                <a:solidFill>
                  <a:srgbClr val="4F81BD"/>
                </a:solidFill>
              </a:rPr>
              <a:t>Es pertinente la posibilidad de rechazar de plano, por certeza jurídica.</a:t>
            </a:r>
          </a:p>
          <a:p>
            <a:pPr marL="514350" lvl="0" indent="-514350" algn="just">
              <a:lnSpc>
                <a:spcPct val="80000"/>
              </a:lnSpc>
              <a:spcBef>
                <a:spcPts val="500"/>
              </a:spcBef>
              <a:buFont typeface="Calibri"/>
              <a:buAutoNum type="arabicPeriod"/>
            </a:pPr>
            <a:endParaRPr lang="es-CL" sz="2000" dirty="0">
              <a:solidFill>
                <a:srgbClr val="4F81BD"/>
              </a:solidFill>
            </a:endParaRPr>
          </a:p>
          <a:p>
            <a:pPr marL="514350" lvl="0" indent="-514350" algn="just">
              <a:lnSpc>
                <a:spcPct val="80000"/>
              </a:lnSpc>
              <a:spcBef>
                <a:spcPts val="500"/>
              </a:spcBef>
              <a:buFont typeface="Calibri"/>
              <a:buAutoNum type="arabicPeriod"/>
            </a:pPr>
            <a:r>
              <a:rPr lang="es-CL" sz="2000" dirty="0">
                <a:solidFill>
                  <a:srgbClr val="4F81BD"/>
                </a:solidFill>
              </a:rPr>
              <a:t>Reconocimiento de naturaleza de acto terminal, medida adecuada para otorgar certeza con respecto a su impugnación ante los TA.</a:t>
            </a:r>
          </a:p>
          <a:p>
            <a:pPr marL="514350" lvl="0" indent="-514350" algn="just">
              <a:lnSpc>
                <a:spcPct val="80000"/>
              </a:lnSpc>
              <a:spcBef>
                <a:spcPts val="500"/>
              </a:spcBef>
              <a:buFont typeface="Calibri"/>
              <a:buAutoNum type="arabicPeriod"/>
            </a:pPr>
            <a:endParaRPr lang="es-CL" sz="2000" dirty="0">
              <a:solidFill>
                <a:srgbClr val="4F81BD"/>
              </a:solidFill>
            </a:endParaRPr>
          </a:p>
          <a:p>
            <a:pPr marL="514350" lvl="0" indent="-514350" algn="just">
              <a:lnSpc>
                <a:spcPct val="80000"/>
              </a:lnSpc>
              <a:spcBef>
                <a:spcPts val="500"/>
              </a:spcBef>
              <a:buFont typeface="Calibri"/>
              <a:buAutoNum type="arabicPeriod"/>
            </a:pPr>
            <a:r>
              <a:rPr lang="es-CL" sz="2000" dirty="0">
                <a:solidFill>
                  <a:srgbClr val="4F81BD"/>
                </a:solidFill>
              </a:rPr>
              <a:t>Se celebra la incorporación de la posibilidad de presentar un PdC sólo para algunos de los cargos formulados, pero se crítica la fórmula (sólo en caso de daño ambiental)</a:t>
            </a:r>
          </a:p>
          <a:p>
            <a:pPr marL="514350" lvl="0" indent="-514350" algn="just">
              <a:lnSpc>
                <a:spcPct val="80000"/>
              </a:lnSpc>
              <a:spcBef>
                <a:spcPts val="500"/>
              </a:spcBef>
              <a:buFont typeface="Calibri"/>
              <a:buAutoNum type="arabicPeriod"/>
            </a:pPr>
            <a:endParaRPr lang="es-CL" sz="2200" dirty="0">
              <a:solidFill>
                <a:srgbClr val="4F81BD"/>
              </a:solidFill>
            </a:endParaRPr>
          </a:p>
          <a:p>
            <a:pPr marL="0" lvl="0" indent="0" algn="just">
              <a:lnSpc>
                <a:spcPct val="80000"/>
              </a:lnSpc>
              <a:spcBef>
                <a:spcPts val="500"/>
              </a:spcBef>
              <a:buNone/>
            </a:pPr>
            <a:endParaRPr lang="es-CL" sz="2200" dirty="0"/>
          </a:p>
        </p:txBody>
      </p:sp>
    </p:spTree>
    <p:extLst>
      <p:ext uri="{BB962C8B-B14F-4D97-AF65-F5344CB8AC3E}">
        <p14:creationId xmlns:p14="http://schemas.microsoft.com/office/powerpoint/2010/main" val="4066299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0574CC-70D3-48A9-DAD3-907BDB60647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es-MX"/>
              <a:t>§4.	Incentivo al cumplimiento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B4C180-EF73-37F8-E627-13C97321FED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789709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80000"/>
              </a:lnSpc>
              <a:spcBef>
                <a:spcPts val="500"/>
              </a:spcBef>
              <a:buNone/>
            </a:pPr>
            <a:r>
              <a:rPr lang="es-CL" sz="1900" b="1" dirty="0">
                <a:solidFill>
                  <a:srgbClr val="4F81BD"/>
                </a:solidFill>
              </a:rPr>
              <a:t>Plan de reparación</a:t>
            </a:r>
            <a:r>
              <a:rPr lang="es-CL" sz="1900" dirty="0">
                <a:solidFill>
                  <a:srgbClr val="4F81BD"/>
                </a:solidFill>
              </a:rPr>
              <a:t>:</a:t>
            </a:r>
          </a:p>
          <a:p>
            <a:pPr marL="0" lvl="0" indent="0" algn="just">
              <a:lnSpc>
                <a:spcPct val="80000"/>
              </a:lnSpc>
              <a:spcBef>
                <a:spcPts val="500"/>
              </a:spcBef>
              <a:buNone/>
            </a:pPr>
            <a:endParaRPr lang="es-CL" sz="1900" dirty="0">
              <a:solidFill>
                <a:srgbClr val="4F81BD"/>
              </a:solidFill>
            </a:endParaRPr>
          </a:p>
          <a:p>
            <a:pPr marL="0" lvl="0" indent="0" algn="just">
              <a:lnSpc>
                <a:spcPct val="80000"/>
              </a:lnSpc>
              <a:spcBef>
                <a:spcPts val="500"/>
              </a:spcBef>
              <a:buNone/>
            </a:pPr>
            <a:r>
              <a:rPr lang="es-CL" sz="1900" dirty="0">
                <a:solidFill>
                  <a:srgbClr val="4F81BD"/>
                </a:solidFill>
              </a:rPr>
              <a:t>1.	Plan de reparación anticipado: Es una buena medida, pero requiere ajustes.</a:t>
            </a:r>
          </a:p>
          <a:p>
            <a:pPr marL="0" lvl="0" indent="0" algn="just">
              <a:lnSpc>
                <a:spcPct val="80000"/>
              </a:lnSpc>
              <a:spcBef>
                <a:spcPts val="500"/>
              </a:spcBef>
              <a:buNone/>
            </a:pPr>
            <a:endParaRPr lang="es-CL" sz="1900" dirty="0">
              <a:solidFill>
                <a:srgbClr val="4F81BD"/>
              </a:solidFill>
            </a:endParaRPr>
          </a:p>
          <a:p>
            <a:pPr marL="0" lvl="0" indent="0" algn="just">
              <a:lnSpc>
                <a:spcPct val="80000"/>
              </a:lnSpc>
              <a:spcBef>
                <a:spcPts val="500"/>
              </a:spcBef>
              <a:buNone/>
            </a:pPr>
            <a:r>
              <a:rPr lang="es-CL" sz="1900" dirty="0">
                <a:solidFill>
                  <a:srgbClr val="4F81BD"/>
                </a:solidFill>
              </a:rPr>
              <a:t>2.	Obligatoriedad del plan: </a:t>
            </a:r>
          </a:p>
          <a:p>
            <a:pPr lvl="2" algn="just">
              <a:lnSpc>
                <a:spcPct val="80000"/>
              </a:lnSpc>
              <a:spcBef>
                <a:spcPts val="500"/>
              </a:spcBef>
            </a:pPr>
            <a:r>
              <a:rPr lang="es-CL" sz="1900" dirty="0">
                <a:solidFill>
                  <a:srgbClr val="4F81BD"/>
                </a:solidFill>
              </a:rPr>
              <a:t>Inconstitucional: elimina la presunción de inocencia; la sanción no está a firme si está reclamada</a:t>
            </a:r>
          </a:p>
          <a:p>
            <a:pPr lvl="2" algn="just">
              <a:lnSpc>
                <a:spcPct val="80000"/>
              </a:lnSpc>
              <a:spcBef>
                <a:spcPts val="500"/>
              </a:spcBef>
            </a:pPr>
            <a:r>
              <a:rPr lang="es-CL" sz="1900" dirty="0">
                <a:solidFill>
                  <a:srgbClr val="4F81BD"/>
                </a:solidFill>
              </a:rPr>
              <a:t>Desconoce que el daño ambiental en el derecho sancionatorio cumple un rol secundario.</a:t>
            </a:r>
          </a:p>
          <a:p>
            <a:pPr lvl="2" algn="just">
              <a:lnSpc>
                <a:spcPct val="80000"/>
              </a:lnSpc>
              <a:spcBef>
                <a:spcPts val="500"/>
              </a:spcBef>
            </a:pPr>
            <a:r>
              <a:rPr lang="es-CL" sz="1900" dirty="0">
                <a:solidFill>
                  <a:srgbClr val="4F81BD"/>
                </a:solidFill>
              </a:rPr>
              <a:t>Haría coherente la restricción al </a:t>
            </a:r>
            <a:r>
              <a:rPr lang="es-CL" sz="1900" dirty="0" err="1">
                <a:solidFill>
                  <a:srgbClr val="4F81BD"/>
                </a:solidFill>
              </a:rPr>
              <a:t>PdC</a:t>
            </a:r>
            <a:r>
              <a:rPr lang="es-CL" sz="1900" dirty="0">
                <a:solidFill>
                  <a:srgbClr val="4F81BD"/>
                </a:solidFill>
              </a:rPr>
              <a:t>.</a:t>
            </a:r>
          </a:p>
          <a:p>
            <a:pPr lvl="2" algn="just">
              <a:lnSpc>
                <a:spcPct val="80000"/>
              </a:lnSpc>
              <a:spcBef>
                <a:spcPts val="500"/>
              </a:spcBef>
            </a:pPr>
            <a:r>
              <a:rPr lang="es-CL" sz="1900" dirty="0">
                <a:solidFill>
                  <a:srgbClr val="4F81BD"/>
                </a:solidFill>
              </a:rPr>
              <a:t>Facultad de los interesados a formular observaciones es, nuevamente, un exceso de atribuciones a terceros no técnicos.</a:t>
            </a:r>
          </a:p>
          <a:p>
            <a:pPr lvl="2" algn="just">
              <a:lnSpc>
                <a:spcPct val="80000"/>
              </a:lnSpc>
              <a:spcBef>
                <a:spcPts val="500"/>
              </a:spcBef>
            </a:pPr>
            <a:r>
              <a:rPr lang="es-CL" sz="1900" dirty="0">
                <a:solidFill>
                  <a:srgbClr val="4F81BD"/>
                </a:solidFill>
              </a:rPr>
              <a:t>Mantiene los errores de técnica legislativa respecto a la suspensión del plazo de prescripción de la acción ambiental.</a:t>
            </a:r>
          </a:p>
          <a:p>
            <a:pPr lvl="2" algn="just">
              <a:lnSpc>
                <a:spcPct val="80000"/>
              </a:lnSpc>
              <a:spcBef>
                <a:spcPts val="500"/>
              </a:spcBef>
            </a:pPr>
            <a:endParaRPr lang="es-CL" sz="1900" dirty="0">
              <a:solidFill>
                <a:srgbClr val="4F81BD"/>
              </a:solidFill>
            </a:endParaRPr>
          </a:p>
          <a:p>
            <a:pPr marL="0" lvl="0" indent="0" algn="just">
              <a:lnSpc>
                <a:spcPct val="80000"/>
              </a:lnSpc>
              <a:spcBef>
                <a:spcPts val="500"/>
              </a:spcBef>
              <a:buNone/>
            </a:pPr>
            <a:endParaRPr lang="es-CL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ormato UC diapositiv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Formato%20UC%20diapositiva</Template>
  <TotalTime>8493</TotalTime>
  <Words>1571</Words>
  <Application>Microsoft Macintosh PowerPoint</Application>
  <PresentationFormat>Presentación en pantalla (4:3)</PresentationFormat>
  <Paragraphs>175</Paragraphs>
  <Slides>18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Aptos</vt:lpstr>
      <vt:lpstr>Arial</vt:lpstr>
      <vt:lpstr>Calibri</vt:lpstr>
      <vt:lpstr>Formato UC diapositiva</vt:lpstr>
      <vt:lpstr>Diseño personalizado</vt:lpstr>
      <vt:lpstr>Presentación de PowerPoint</vt:lpstr>
      <vt:lpstr>COMENTARIOS AL PROYECTO DE LEY QUE FORTALECE Y MEJORA LA EFICACIA DE LA FISCALIZACIÓN Y CUMPLIMIENTO DE LA REGULACIÓN AMBIENTAL, MODIFICANDO EL ARTÍCULO SEGUNDO DE LA LEY 20.417, Y REGULA OTRAS MATERIAS QUE INDICA. (BOLETÍN N°16.553-12) </vt:lpstr>
      <vt:lpstr>Síntesis de las modificaciones a comentar</vt:lpstr>
      <vt:lpstr>§1. Gestión de denuncias</vt:lpstr>
      <vt:lpstr>§2. Procedimiento sancionatorio simplificado (Arts. 54 bis a 54 nonies)</vt:lpstr>
      <vt:lpstr>§3. Vías alternativas de cumplimiento (Título II Bis Arts. 34 bis a 34 octies).</vt:lpstr>
      <vt:lpstr>§4. Incentivo al cumplimiento</vt:lpstr>
      <vt:lpstr>§4. Incentivo al cumplimiento</vt:lpstr>
      <vt:lpstr>§4. Incentivo al cumplimiento</vt:lpstr>
      <vt:lpstr>§5. Potestad cautelar</vt:lpstr>
      <vt:lpstr>§6. Fiscalización ambiental</vt:lpstr>
      <vt:lpstr>§7. Catalogo infraccional, gravedad, multas</vt:lpstr>
      <vt:lpstr>§7. Catalogo infraccional, gravedad, multas</vt:lpstr>
      <vt:lpstr>§7. Catalogo infraccional, gravedad, multas</vt:lpstr>
      <vt:lpstr>§7. Catalogo infraccional, gravedad, multas</vt:lpstr>
      <vt:lpstr>§8. Culpabilidad en casos de fraccionamiento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Jorge Femenias</cp:lastModifiedBy>
  <cp:revision>93</cp:revision>
  <cp:lastPrinted>2014-03-20T20:00:01Z</cp:lastPrinted>
  <dcterms:created xsi:type="dcterms:W3CDTF">2018-05-11T13:53:06Z</dcterms:created>
  <dcterms:modified xsi:type="dcterms:W3CDTF">2025-07-20T22:15:02Z</dcterms:modified>
</cp:coreProperties>
</file>